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5"/>
  </p:notesMasterIdLst>
  <p:handoutMasterIdLst>
    <p:handoutMasterId r:id="rId36"/>
  </p:handoutMasterIdLst>
  <p:sldIdLst>
    <p:sldId id="327" r:id="rId5"/>
    <p:sldId id="402" r:id="rId6"/>
    <p:sldId id="426" r:id="rId7"/>
    <p:sldId id="429" r:id="rId8"/>
    <p:sldId id="403" r:id="rId9"/>
    <p:sldId id="430" r:id="rId10"/>
    <p:sldId id="464" r:id="rId11"/>
    <p:sldId id="458" r:id="rId12"/>
    <p:sldId id="452" r:id="rId13"/>
    <p:sldId id="446" r:id="rId14"/>
    <p:sldId id="454" r:id="rId15"/>
    <p:sldId id="453" r:id="rId16"/>
    <p:sldId id="455" r:id="rId17"/>
    <p:sldId id="456" r:id="rId18"/>
    <p:sldId id="457" r:id="rId19"/>
    <p:sldId id="459" r:id="rId20"/>
    <p:sldId id="451" r:id="rId21"/>
    <p:sldId id="460" r:id="rId22"/>
    <p:sldId id="461" r:id="rId23"/>
    <p:sldId id="448" r:id="rId24"/>
    <p:sldId id="443" r:id="rId25"/>
    <p:sldId id="462" r:id="rId26"/>
    <p:sldId id="466" r:id="rId27"/>
    <p:sldId id="463" r:id="rId28"/>
    <p:sldId id="425" r:id="rId29"/>
    <p:sldId id="405" r:id="rId30"/>
    <p:sldId id="445" r:id="rId31"/>
    <p:sldId id="465" r:id="rId32"/>
    <p:sldId id="421" r:id="rId33"/>
    <p:sldId id="885" r:id="rId34"/>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6D1D3"/>
    <a:srgbClr val="000099"/>
    <a:srgbClr val="0083BE"/>
    <a:srgbClr val="CCECFF"/>
    <a:srgbClr val="0066CC"/>
    <a:srgbClr val="336699"/>
    <a:srgbClr val="3366CC"/>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0" autoAdjust="0"/>
    <p:restoredTop sz="94249" autoAdjust="0"/>
  </p:normalViewPr>
  <p:slideViewPr>
    <p:cSldViewPr snapToGrid="0" snapToObjects="1">
      <p:cViewPr varScale="1">
        <p:scale>
          <a:sx n="76" d="100"/>
          <a:sy n="76" d="100"/>
        </p:scale>
        <p:origin x="1266" y="8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snapToObjects="1">
      <p:cViewPr>
        <p:scale>
          <a:sx n="100" d="100"/>
          <a:sy n="100" d="100"/>
        </p:scale>
        <p:origin x="-246" y="-714"/>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238" cy="479425"/>
          </a:xfrm>
          <a:prstGeom prst="rect">
            <a:avLst/>
          </a:prstGeom>
        </p:spPr>
        <p:txBody>
          <a:bodyPr vert="horz" wrap="square" lIns="96639" tIns="48321" rIns="96639" bIns="48321" numCol="1" anchor="t"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sz="quarter" idx="1"/>
          </p:nvPr>
        </p:nvSpPr>
        <p:spPr>
          <a:xfrm>
            <a:off x="4143375" y="2"/>
            <a:ext cx="3170238" cy="479425"/>
          </a:xfrm>
          <a:prstGeom prst="rect">
            <a:avLst/>
          </a:prstGeom>
        </p:spPr>
        <p:txBody>
          <a:bodyPr vert="horz" wrap="square" lIns="96639" tIns="48321" rIns="96639" bIns="48321" numCol="1" anchor="t" anchorCtr="0" compatLnSpc="1">
            <a:prstTxWarp prst="textNoShape">
              <a:avLst/>
            </a:prstTxWarp>
          </a:bodyPr>
          <a:lstStyle>
            <a:lvl1pPr algn="r">
              <a:defRPr sz="1200">
                <a:latin typeface="Calibri" pitchFamily="34" charset="0"/>
              </a:defRPr>
            </a:lvl1pPr>
          </a:lstStyle>
          <a:p>
            <a:pPr>
              <a:defRPr/>
            </a:pPr>
            <a:fld id="{ADCE56C1-B30B-4E0B-B4AF-AA0A774A2B7A}" type="datetime1">
              <a:rPr lang="en-US"/>
              <a:pPr>
                <a:defRPr/>
              </a:pPr>
              <a:t>3/5/2021</a:t>
            </a:fld>
            <a:endParaRPr lang="en-US"/>
          </a:p>
        </p:txBody>
      </p:sp>
      <p:sp>
        <p:nvSpPr>
          <p:cNvPr id="4" name="Footer Placeholder 3"/>
          <p:cNvSpPr>
            <a:spLocks noGrp="1"/>
          </p:cNvSpPr>
          <p:nvPr>
            <p:ph type="ftr" sz="quarter" idx="2"/>
          </p:nvPr>
        </p:nvSpPr>
        <p:spPr>
          <a:xfrm>
            <a:off x="0" y="9120189"/>
            <a:ext cx="3170238" cy="479425"/>
          </a:xfrm>
          <a:prstGeom prst="rect">
            <a:avLst/>
          </a:prstGeom>
        </p:spPr>
        <p:txBody>
          <a:bodyPr vert="horz" wrap="square" lIns="96639" tIns="48321" rIns="96639" bIns="48321" numCol="1" anchor="b"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wrap="square" lIns="96639" tIns="48321" rIns="96639" bIns="48321" numCol="1" anchor="b" anchorCtr="0" compatLnSpc="1">
            <a:prstTxWarp prst="textNoShape">
              <a:avLst/>
            </a:prstTxWarp>
          </a:bodyPr>
          <a:lstStyle>
            <a:lvl1pPr algn="r">
              <a:defRPr sz="1200">
                <a:latin typeface="Calibri" pitchFamily="34" charset="0"/>
              </a:defRPr>
            </a:lvl1pPr>
          </a:lstStyle>
          <a:p>
            <a:pPr>
              <a:defRPr/>
            </a:pPr>
            <a:fld id="{B9766B6E-F780-4189-A9E9-CF88040C5F0C}" type="slidenum">
              <a:rPr lang="en-US"/>
              <a:pPr>
                <a:defRPr/>
              </a:pPr>
              <a:t>‹#›</a:t>
            </a:fld>
            <a:endParaRPr lang="en-US"/>
          </a:p>
        </p:txBody>
      </p:sp>
    </p:spTree>
    <p:extLst>
      <p:ext uri="{BB962C8B-B14F-4D97-AF65-F5344CB8AC3E}">
        <p14:creationId xmlns:p14="http://schemas.microsoft.com/office/powerpoint/2010/main" val="23502386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238" cy="479425"/>
          </a:xfrm>
          <a:prstGeom prst="rect">
            <a:avLst/>
          </a:prstGeom>
        </p:spPr>
        <p:txBody>
          <a:bodyPr vert="horz" wrap="square" lIns="96639" tIns="48321" rIns="96639" bIns="48321" numCol="1" anchor="t"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idx="1"/>
          </p:nvPr>
        </p:nvSpPr>
        <p:spPr>
          <a:xfrm>
            <a:off x="4143375" y="2"/>
            <a:ext cx="3170238" cy="479425"/>
          </a:xfrm>
          <a:prstGeom prst="rect">
            <a:avLst/>
          </a:prstGeom>
        </p:spPr>
        <p:txBody>
          <a:bodyPr vert="horz" wrap="square" lIns="96639" tIns="48321" rIns="96639" bIns="48321" numCol="1" anchor="t" anchorCtr="0" compatLnSpc="1">
            <a:prstTxWarp prst="textNoShape">
              <a:avLst/>
            </a:prstTxWarp>
          </a:bodyPr>
          <a:lstStyle>
            <a:lvl1pPr algn="r">
              <a:defRPr sz="1200">
                <a:latin typeface="Calibri" pitchFamily="34" charset="0"/>
              </a:defRPr>
            </a:lvl1pPr>
          </a:lstStyle>
          <a:p>
            <a:pPr>
              <a:defRPr/>
            </a:pPr>
            <a:fld id="{50F45370-6F28-403B-B7B2-95C1EE238BC8}" type="datetime1">
              <a:rPr lang="en-US"/>
              <a:pPr>
                <a:defRPr/>
              </a:pPr>
              <a:t>3/5/2021</a:t>
            </a:fld>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wrap="square" lIns="96639" tIns="48321" rIns="96639" bIns="48321"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31839" y="4560888"/>
            <a:ext cx="5851526" cy="4319587"/>
          </a:xfrm>
          <a:prstGeom prst="rect">
            <a:avLst/>
          </a:prstGeom>
        </p:spPr>
        <p:txBody>
          <a:bodyPr vert="horz" wrap="square" lIns="96639" tIns="48321" rIns="96639" bIns="4832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9"/>
            <a:ext cx="3170238" cy="479425"/>
          </a:xfrm>
          <a:prstGeom prst="rect">
            <a:avLst/>
          </a:prstGeom>
        </p:spPr>
        <p:txBody>
          <a:bodyPr vert="horz" wrap="square" lIns="96639" tIns="48321" rIns="96639" bIns="48321" numCol="1" anchor="b"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wrap="square" lIns="96639" tIns="48321" rIns="96639" bIns="48321" numCol="1" anchor="b" anchorCtr="0" compatLnSpc="1">
            <a:prstTxWarp prst="textNoShape">
              <a:avLst/>
            </a:prstTxWarp>
          </a:bodyPr>
          <a:lstStyle>
            <a:lvl1pPr algn="r">
              <a:defRPr sz="1200">
                <a:latin typeface="Calibri" pitchFamily="34" charset="0"/>
              </a:defRPr>
            </a:lvl1pPr>
          </a:lstStyle>
          <a:p>
            <a:pPr>
              <a:defRPr/>
            </a:pPr>
            <a:fld id="{FB850CD8-3DC0-4D51-9F0F-9FA8CBAFAED7}" type="slidenum">
              <a:rPr lang="en-US"/>
              <a:pPr>
                <a:defRPr/>
              </a:pPr>
              <a:t>‹#›</a:t>
            </a:fld>
            <a:endParaRPr lang="en-US"/>
          </a:p>
        </p:txBody>
      </p:sp>
    </p:spTree>
    <p:extLst>
      <p:ext uri="{BB962C8B-B14F-4D97-AF65-F5344CB8AC3E}">
        <p14:creationId xmlns:p14="http://schemas.microsoft.com/office/powerpoint/2010/main" val="6131654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11</a:t>
            </a:fld>
            <a:endParaRPr lang="en-US"/>
          </a:p>
        </p:txBody>
      </p:sp>
    </p:spTree>
    <p:extLst>
      <p:ext uri="{BB962C8B-B14F-4D97-AF65-F5344CB8AC3E}">
        <p14:creationId xmlns:p14="http://schemas.microsoft.com/office/powerpoint/2010/main" val="386271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12</a:t>
            </a:fld>
            <a:endParaRPr lang="en-US"/>
          </a:p>
        </p:txBody>
      </p:sp>
    </p:spTree>
    <p:extLst>
      <p:ext uri="{BB962C8B-B14F-4D97-AF65-F5344CB8AC3E}">
        <p14:creationId xmlns:p14="http://schemas.microsoft.com/office/powerpoint/2010/main" val="358362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13</a:t>
            </a:fld>
            <a:endParaRPr lang="en-US"/>
          </a:p>
        </p:txBody>
      </p:sp>
    </p:spTree>
    <p:extLst>
      <p:ext uri="{BB962C8B-B14F-4D97-AF65-F5344CB8AC3E}">
        <p14:creationId xmlns:p14="http://schemas.microsoft.com/office/powerpoint/2010/main" val="727674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14</a:t>
            </a:fld>
            <a:endParaRPr lang="en-US"/>
          </a:p>
        </p:txBody>
      </p:sp>
    </p:spTree>
    <p:extLst>
      <p:ext uri="{BB962C8B-B14F-4D97-AF65-F5344CB8AC3E}">
        <p14:creationId xmlns:p14="http://schemas.microsoft.com/office/powerpoint/2010/main" val="3901933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15</a:t>
            </a:fld>
            <a:endParaRPr lang="en-US"/>
          </a:p>
        </p:txBody>
      </p:sp>
    </p:spTree>
    <p:extLst>
      <p:ext uri="{BB962C8B-B14F-4D97-AF65-F5344CB8AC3E}">
        <p14:creationId xmlns:p14="http://schemas.microsoft.com/office/powerpoint/2010/main" val="325726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16</a:t>
            </a:fld>
            <a:endParaRPr lang="en-US"/>
          </a:p>
        </p:txBody>
      </p:sp>
    </p:spTree>
    <p:extLst>
      <p:ext uri="{BB962C8B-B14F-4D97-AF65-F5344CB8AC3E}">
        <p14:creationId xmlns:p14="http://schemas.microsoft.com/office/powerpoint/2010/main" val="1490659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17</a:t>
            </a:fld>
            <a:endParaRPr lang="en-US"/>
          </a:p>
        </p:txBody>
      </p:sp>
    </p:spTree>
    <p:extLst>
      <p:ext uri="{BB962C8B-B14F-4D97-AF65-F5344CB8AC3E}">
        <p14:creationId xmlns:p14="http://schemas.microsoft.com/office/powerpoint/2010/main" val="191357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18</a:t>
            </a:fld>
            <a:endParaRPr lang="en-US"/>
          </a:p>
        </p:txBody>
      </p:sp>
    </p:spTree>
    <p:extLst>
      <p:ext uri="{BB962C8B-B14F-4D97-AF65-F5344CB8AC3E}">
        <p14:creationId xmlns:p14="http://schemas.microsoft.com/office/powerpoint/2010/main" val="340844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19</a:t>
            </a:fld>
            <a:endParaRPr lang="en-US"/>
          </a:p>
        </p:txBody>
      </p:sp>
    </p:spTree>
    <p:extLst>
      <p:ext uri="{BB962C8B-B14F-4D97-AF65-F5344CB8AC3E}">
        <p14:creationId xmlns:p14="http://schemas.microsoft.com/office/powerpoint/2010/main" val="100207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20</a:t>
            </a:fld>
            <a:endParaRPr lang="en-US"/>
          </a:p>
        </p:txBody>
      </p:sp>
    </p:spTree>
    <p:extLst>
      <p:ext uri="{BB962C8B-B14F-4D97-AF65-F5344CB8AC3E}">
        <p14:creationId xmlns:p14="http://schemas.microsoft.com/office/powerpoint/2010/main" val="389396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a:t>
            </a:fld>
            <a:endParaRPr lang="en-US"/>
          </a:p>
        </p:txBody>
      </p:sp>
    </p:spTree>
    <p:extLst>
      <p:ext uri="{BB962C8B-B14F-4D97-AF65-F5344CB8AC3E}">
        <p14:creationId xmlns:p14="http://schemas.microsoft.com/office/powerpoint/2010/main" val="2763958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21</a:t>
            </a:fld>
            <a:endParaRPr lang="en-US"/>
          </a:p>
        </p:txBody>
      </p:sp>
    </p:spTree>
    <p:extLst>
      <p:ext uri="{BB962C8B-B14F-4D97-AF65-F5344CB8AC3E}">
        <p14:creationId xmlns:p14="http://schemas.microsoft.com/office/powerpoint/2010/main" val="3114110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22</a:t>
            </a:fld>
            <a:endParaRPr lang="en-US"/>
          </a:p>
        </p:txBody>
      </p:sp>
    </p:spTree>
    <p:extLst>
      <p:ext uri="{BB962C8B-B14F-4D97-AF65-F5344CB8AC3E}">
        <p14:creationId xmlns:p14="http://schemas.microsoft.com/office/powerpoint/2010/main" val="1843314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23</a:t>
            </a:fld>
            <a:endParaRPr lang="en-US"/>
          </a:p>
        </p:txBody>
      </p:sp>
    </p:spTree>
    <p:extLst>
      <p:ext uri="{BB962C8B-B14F-4D97-AF65-F5344CB8AC3E}">
        <p14:creationId xmlns:p14="http://schemas.microsoft.com/office/powerpoint/2010/main" val="766839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24</a:t>
            </a:fld>
            <a:endParaRPr lang="en-US"/>
          </a:p>
        </p:txBody>
      </p:sp>
    </p:spTree>
    <p:extLst>
      <p:ext uri="{BB962C8B-B14F-4D97-AF65-F5344CB8AC3E}">
        <p14:creationId xmlns:p14="http://schemas.microsoft.com/office/powerpoint/2010/main" val="3768022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25</a:t>
            </a:fld>
            <a:endParaRPr lang="en-US"/>
          </a:p>
        </p:txBody>
      </p:sp>
    </p:spTree>
    <p:extLst>
      <p:ext uri="{BB962C8B-B14F-4D97-AF65-F5344CB8AC3E}">
        <p14:creationId xmlns:p14="http://schemas.microsoft.com/office/powerpoint/2010/main" val="3470908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26</a:t>
            </a:fld>
            <a:endParaRPr lang="en-US"/>
          </a:p>
        </p:txBody>
      </p:sp>
    </p:spTree>
    <p:extLst>
      <p:ext uri="{BB962C8B-B14F-4D97-AF65-F5344CB8AC3E}">
        <p14:creationId xmlns:p14="http://schemas.microsoft.com/office/powerpoint/2010/main" val="3184891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27</a:t>
            </a:fld>
            <a:endParaRPr lang="en-US"/>
          </a:p>
        </p:txBody>
      </p:sp>
    </p:spTree>
    <p:extLst>
      <p:ext uri="{BB962C8B-B14F-4D97-AF65-F5344CB8AC3E}">
        <p14:creationId xmlns:p14="http://schemas.microsoft.com/office/powerpoint/2010/main" val="287918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29</a:t>
            </a:fld>
            <a:endParaRPr lang="en-US"/>
          </a:p>
        </p:txBody>
      </p:sp>
    </p:spTree>
    <p:extLst>
      <p:ext uri="{BB962C8B-B14F-4D97-AF65-F5344CB8AC3E}">
        <p14:creationId xmlns:p14="http://schemas.microsoft.com/office/powerpoint/2010/main" val="72815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3</a:t>
            </a:fld>
            <a:endParaRPr lang="en-US"/>
          </a:p>
        </p:txBody>
      </p:sp>
    </p:spTree>
    <p:extLst>
      <p:ext uri="{BB962C8B-B14F-4D97-AF65-F5344CB8AC3E}">
        <p14:creationId xmlns:p14="http://schemas.microsoft.com/office/powerpoint/2010/main" val="265907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4</a:t>
            </a:fld>
            <a:endParaRPr lang="en-US"/>
          </a:p>
        </p:txBody>
      </p:sp>
    </p:spTree>
    <p:extLst>
      <p:ext uri="{BB962C8B-B14F-4D97-AF65-F5344CB8AC3E}">
        <p14:creationId xmlns:p14="http://schemas.microsoft.com/office/powerpoint/2010/main" val="384525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5</a:t>
            </a:fld>
            <a:endParaRPr lang="en-US"/>
          </a:p>
        </p:txBody>
      </p:sp>
    </p:spTree>
    <p:extLst>
      <p:ext uri="{BB962C8B-B14F-4D97-AF65-F5344CB8AC3E}">
        <p14:creationId xmlns:p14="http://schemas.microsoft.com/office/powerpoint/2010/main" val="41944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6</a:t>
            </a:fld>
            <a:endParaRPr lang="en-US"/>
          </a:p>
        </p:txBody>
      </p:sp>
    </p:spTree>
    <p:extLst>
      <p:ext uri="{BB962C8B-B14F-4D97-AF65-F5344CB8AC3E}">
        <p14:creationId xmlns:p14="http://schemas.microsoft.com/office/powerpoint/2010/main" val="139370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8</a:t>
            </a:fld>
            <a:endParaRPr lang="en-US"/>
          </a:p>
        </p:txBody>
      </p:sp>
    </p:spTree>
    <p:extLst>
      <p:ext uri="{BB962C8B-B14F-4D97-AF65-F5344CB8AC3E}">
        <p14:creationId xmlns:p14="http://schemas.microsoft.com/office/powerpoint/2010/main" val="223174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9</a:t>
            </a:fld>
            <a:endParaRPr lang="en-US"/>
          </a:p>
        </p:txBody>
      </p:sp>
    </p:spTree>
    <p:extLst>
      <p:ext uri="{BB962C8B-B14F-4D97-AF65-F5344CB8AC3E}">
        <p14:creationId xmlns:p14="http://schemas.microsoft.com/office/powerpoint/2010/main" val="385821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10</a:t>
            </a:fld>
            <a:endParaRPr lang="en-US"/>
          </a:p>
        </p:txBody>
      </p:sp>
    </p:spTree>
    <p:extLst>
      <p:ext uri="{BB962C8B-B14F-4D97-AF65-F5344CB8AC3E}">
        <p14:creationId xmlns:p14="http://schemas.microsoft.com/office/powerpoint/2010/main" val="3827296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E1760D5-4C07-408F-A1D5-FBE4E348B26D}" type="slidenum">
              <a:rPr lang="en-US"/>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35650"/>
            <a:ext cx="8229600" cy="419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32E41BC-F3C7-4440-964A-79A2B9AB8C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1ECAB98-9D83-492E-8368-C7175A3158D5}" type="slidenum">
              <a:rPr lang="en-US"/>
              <a:pPr>
                <a:defRPr/>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Slide Number Placeholder 5"/>
          <p:cNvSpPr>
            <a:spLocks noGrp="1"/>
          </p:cNvSpPr>
          <p:nvPr>
            <p:ph type="sldNum" sz="quarter" idx="10"/>
          </p:nvPr>
        </p:nvSpPr>
        <p:spPr/>
        <p:txBody>
          <a:bodyPr/>
          <a:lstStyle>
            <a:lvl1pPr>
              <a:defRPr/>
            </a:lvl1pPr>
          </a:lstStyle>
          <a:p>
            <a:pPr>
              <a:defRPr/>
            </a:pPr>
            <a:fld id="{F89C8036-696E-4188-A6AA-7FE09813FD3C}" type="slidenum">
              <a:rPr lang="en-US"/>
              <a:pPr>
                <a:defRPr/>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B1AF43B-DC5F-4813-A4DA-17F2F6C1393F}" type="slidenum">
              <a:rPr lang="en-US"/>
              <a:pPr>
                <a:defRPr/>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370341D-E8BE-4F86-965D-1FB71959D2E4}" type="slidenum">
              <a:rPr lang="en-US"/>
              <a:pPr>
                <a:defRPr/>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66C7BBB8-63D5-4F68-8BFB-EAA674B48DC9}" type="slidenum">
              <a:rPr lang="en-US"/>
              <a:pPr>
                <a:defRPr/>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A17788A4-D08F-4E06-9EB3-D565824E40CB}" type="slidenum">
              <a:rPr lang="en-US"/>
              <a:pPr>
                <a:defRPr/>
              </a:pPr>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a:defRPr/>
            </a:pPr>
            <a:fld id="{4452FDFF-9483-4A82-A0D2-0EFD9C982FB8}" type="slidenum">
              <a:rPr lang="en-US"/>
              <a:pPr>
                <a:defRPr/>
              </a:pPr>
              <a:t>‹#›</a:t>
            </a:fld>
            <a:endParaRPr lang="en-US"/>
          </a:p>
        </p:txBody>
      </p:sp>
      <p:pic>
        <p:nvPicPr>
          <p:cNvPr id="1030" name="Picture 4" descr="Department of Veterans Affairs, Veterans Health Administration, Office of Health Information"/>
          <p:cNvPicPr>
            <a:picLocks noChangeAspect="1" noChangeArrowheads="1"/>
          </p:cNvPicPr>
          <p:nvPr userDrawn="1"/>
        </p:nvPicPr>
        <p:blipFill>
          <a:blip r:embed="rId14"/>
          <a:srcRect/>
          <a:stretch>
            <a:fillRect/>
          </a:stretch>
        </p:blipFill>
        <p:spPr bwMode="auto">
          <a:xfrm>
            <a:off x="911225" y="495300"/>
            <a:ext cx="165100" cy="165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85" r:id="rId2"/>
    <p:sldLayoutId id="2147483793" r:id="rId3"/>
    <p:sldLayoutId id="2147483786" r:id="rId4"/>
    <p:sldLayoutId id="2147483787" r:id="rId5"/>
    <p:sldLayoutId id="2147483788" r:id="rId6"/>
    <p:sldLayoutId id="2147483794" r:id="rId7"/>
    <p:sldLayoutId id="2147483789" r:id="rId8"/>
    <p:sldLayoutId id="2147483790" r:id="rId9"/>
    <p:sldLayoutId id="2147483791" r:id="rId10"/>
    <p:sldLayoutId id="2147483795" r:id="rId1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ＭＳ Ｐゴシック" charset="0"/>
          <a:cs typeface="Georgia"/>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flickr.com/photos/rohdesign/353450664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pixabay.com/en/important-polaroid-imprint-note-250860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vagov.sharepoint.com/sites/VHAORPPE/VAIRR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VAIRRS@va.gov" TargetMode="External"/><Relationship Id="rId5" Type="http://schemas.openxmlformats.org/officeDocument/2006/relationships/hyperlink" Target="mailto:angela.foster@va.gov" TargetMode="External"/><Relationship Id="rId4" Type="http://schemas.openxmlformats.org/officeDocument/2006/relationships/hyperlink" Target="https://www.research.va.gov/programs/orppe/vairrs/default.cf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7.emf"/><Relationship Id="rId4" Type="http://schemas.openxmlformats.org/officeDocument/2006/relationships/package" Target="../embeddings/Microsoft_Excel_Worksheet.xlsx"/></Relationships>
</file>

<file path=ppt/slides/_rels/slide28.xml.rels><?xml version="1.0" encoding="UTF-8" standalone="yes"?>
<Relationships xmlns="http://schemas.openxmlformats.org/package/2006/relationships"><Relationship Id="rId3" Type="http://schemas.openxmlformats.org/officeDocument/2006/relationships/hyperlink" Target="http://luistorodupouy.blogspot.com/2010/11/management-of-change.html"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owl.excelsior.edu/writing-process/prewriting-strategies/prewriting-strategies-asking-defining-question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va.gov/programs/orppe/vairrs/default.cfm"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dvagov.sharepoint.com/sites/VHAORPPE/vair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important-polaroid-imprint-note-2508605/"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wl.excelsior.edu/writing-process/prewriting-strategies/prewriting-strategies-asking-defining-question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90537" y="3043989"/>
            <a:ext cx="8328609" cy="2887579"/>
          </a:xfrm>
        </p:spPr>
        <p:txBody>
          <a:bodyPr>
            <a:normAutofit fontScale="90000"/>
          </a:bodyPr>
          <a:lstStyle/>
          <a:p>
            <a:pPr marL="4763" indent="-4763" algn="ctr">
              <a:spcBef>
                <a:spcPct val="20000"/>
              </a:spcBef>
              <a:defRPr/>
            </a:pPr>
            <a:br>
              <a:rPr lang="en-US" sz="3200" spc="100" dirty="0"/>
            </a:br>
            <a:br>
              <a:rPr lang="en-US" sz="3200" spc="100" dirty="0"/>
            </a:br>
            <a:r>
              <a:rPr lang="en-US" sz="4000" spc="100" dirty="0"/>
              <a:t>VA Central IRB Site Liaison and </a:t>
            </a:r>
            <a:br>
              <a:rPr lang="en-US" sz="4000" spc="100" dirty="0"/>
            </a:br>
            <a:r>
              <a:rPr lang="en-US" sz="4000" spc="100" dirty="0"/>
              <a:t>IRBNet Administrator Training</a:t>
            </a:r>
            <a:br>
              <a:rPr lang="en-US" sz="1600" spc="100" dirty="0"/>
            </a:br>
            <a:r>
              <a:rPr lang="en-US" sz="2200" spc="100" dirty="0"/>
              <a:t>Don E. Workman, Ph.D., VA IRB Network Director</a:t>
            </a:r>
            <a:br>
              <a:rPr lang="en-US" sz="2200" spc="100" dirty="0"/>
            </a:br>
            <a:r>
              <a:rPr lang="en-US" sz="2200" spc="100" dirty="0"/>
              <a:t>Christie O’Brien, VA Central IRB Manager</a:t>
            </a:r>
            <a:br>
              <a:rPr lang="en-US" sz="2200" spc="100" dirty="0"/>
            </a:br>
            <a:r>
              <a:rPr lang="en-US" sz="2200" spc="100" dirty="0"/>
              <a:t>Lindsey Martin, VA Central IRB Program Specialist</a:t>
            </a:r>
            <a:br>
              <a:rPr lang="en-US" sz="2200" spc="100" dirty="0"/>
            </a:br>
            <a:r>
              <a:rPr lang="en-US" sz="2200" spc="100" dirty="0"/>
              <a:t>Angela Foster, VAIRRS Program Manager</a:t>
            </a:r>
            <a:br>
              <a:rPr lang="en-US" sz="2200" spc="100" dirty="0"/>
            </a:br>
            <a:br>
              <a:rPr lang="en-US" sz="2200" spc="100" dirty="0"/>
            </a:br>
            <a:r>
              <a:rPr lang="en-US" sz="1600" spc="100" dirty="0"/>
              <a:t>March 2, 2021</a:t>
            </a:r>
          </a:p>
        </p:txBody>
      </p:sp>
      <p:sp>
        <p:nvSpPr>
          <p:cNvPr id="3" name="TextBox 2">
            <a:extLst>
              <a:ext uri="{FF2B5EF4-FFF2-40B4-BE49-F238E27FC236}">
                <a16:creationId xmlns:a16="http://schemas.microsoft.com/office/drawing/2014/main" id="{CE0ED9D0-3DBC-44AE-8E49-1FB40457A335}"/>
              </a:ext>
            </a:extLst>
          </p:cNvPr>
          <p:cNvSpPr txBox="1"/>
          <p:nvPr/>
        </p:nvSpPr>
        <p:spPr>
          <a:xfrm>
            <a:off x="6096000" y="362831"/>
            <a:ext cx="2622965" cy="91940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200" dirty="0"/>
              <a:t>Dial in (Main)</a:t>
            </a:r>
            <a:r>
              <a:rPr lang="en-US" sz="1200" dirty="0">
                <a:solidFill>
                  <a:schemeClr val="tx1"/>
                </a:solidFill>
              </a:rPr>
              <a:t>: (404) 397-1596</a:t>
            </a:r>
          </a:p>
          <a:p>
            <a:r>
              <a:rPr lang="en-US" sz="1200" dirty="0"/>
              <a:t>Attendee Access Code: 199-698-9035</a:t>
            </a:r>
          </a:p>
          <a:p>
            <a:r>
              <a:rPr lang="en-US" sz="1200" dirty="0"/>
              <a:t>Slides available on SharePoint:  </a:t>
            </a:r>
          </a:p>
          <a:p>
            <a:r>
              <a:rPr lang="en-US" sz="1200" dirty="0"/>
              <a:t>See link in Q&amp;A Box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77895-1A54-4D42-B83E-C2D7B561B0A2}"/>
              </a:ext>
            </a:extLst>
          </p:cNvPr>
          <p:cNvSpPr>
            <a:spLocks noGrp="1"/>
          </p:cNvSpPr>
          <p:nvPr>
            <p:ph type="title"/>
          </p:nvPr>
        </p:nvSpPr>
        <p:spPr/>
        <p:txBody>
          <a:bodyPr/>
          <a:lstStyle/>
          <a:p>
            <a:r>
              <a:rPr lang="en-US" sz="4000" dirty="0"/>
              <a:t>Step 1 – Submission</a:t>
            </a:r>
          </a:p>
        </p:txBody>
      </p:sp>
      <p:sp>
        <p:nvSpPr>
          <p:cNvPr id="4" name="Slide Number Placeholder 3">
            <a:extLst>
              <a:ext uri="{FF2B5EF4-FFF2-40B4-BE49-F238E27FC236}">
                <a16:creationId xmlns:a16="http://schemas.microsoft.com/office/drawing/2014/main" id="{2062BEEE-F2A8-4EB4-95A2-3675B5D6D37A}"/>
              </a:ext>
            </a:extLst>
          </p:cNvPr>
          <p:cNvSpPr>
            <a:spLocks noGrp="1"/>
          </p:cNvSpPr>
          <p:nvPr>
            <p:ph type="sldNum" sz="quarter" idx="10"/>
          </p:nvPr>
        </p:nvSpPr>
        <p:spPr/>
        <p:txBody>
          <a:bodyPr/>
          <a:lstStyle/>
          <a:p>
            <a:pPr>
              <a:defRPr/>
            </a:pPr>
            <a:fld id="{C32E41BC-F3C7-4440-964A-79A2B9AB8CF4}" type="slidenum">
              <a:rPr lang="en-US" smtClean="0"/>
              <a:pPr>
                <a:defRPr/>
              </a:pPr>
              <a:t>10</a:t>
            </a:fld>
            <a:endParaRPr lang="en-US"/>
          </a:p>
        </p:txBody>
      </p:sp>
      <p:pic>
        <p:nvPicPr>
          <p:cNvPr id="5" name="Picture 4">
            <a:extLst>
              <a:ext uri="{FF2B5EF4-FFF2-40B4-BE49-F238E27FC236}">
                <a16:creationId xmlns:a16="http://schemas.microsoft.com/office/drawing/2014/main" id="{BBF2D47B-0BED-4689-A261-F46D3B2D0AD3}"/>
              </a:ext>
            </a:extLst>
          </p:cNvPr>
          <p:cNvPicPr>
            <a:picLocks noChangeAspect="1"/>
          </p:cNvPicPr>
          <p:nvPr/>
        </p:nvPicPr>
        <p:blipFill>
          <a:blip r:embed="rId3"/>
          <a:stretch>
            <a:fillRect/>
          </a:stretch>
        </p:blipFill>
        <p:spPr>
          <a:xfrm>
            <a:off x="720892" y="2245643"/>
            <a:ext cx="7124700" cy="3305175"/>
          </a:xfrm>
          <a:prstGeom prst="rect">
            <a:avLst/>
          </a:prstGeom>
        </p:spPr>
      </p:pic>
    </p:spTree>
    <p:extLst>
      <p:ext uri="{BB962C8B-B14F-4D97-AF65-F5344CB8AC3E}">
        <p14:creationId xmlns:p14="http://schemas.microsoft.com/office/powerpoint/2010/main" val="10137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7962-F290-4A90-91DB-15F97BEF7607}"/>
              </a:ext>
            </a:extLst>
          </p:cNvPr>
          <p:cNvSpPr>
            <a:spLocks noGrp="1"/>
          </p:cNvSpPr>
          <p:nvPr>
            <p:ph type="title"/>
          </p:nvPr>
        </p:nvSpPr>
        <p:spPr/>
        <p:txBody>
          <a:bodyPr/>
          <a:lstStyle/>
          <a:p>
            <a:r>
              <a:rPr lang="en-US" sz="4000" dirty="0"/>
              <a:t>Step 2 - Notification</a:t>
            </a:r>
          </a:p>
        </p:txBody>
      </p:sp>
      <p:sp>
        <p:nvSpPr>
          <p:cNvPr id="4" name="Slide Number Placeholder 3">
            <a:extLst>
              <a:ext uri="{FF2B5EF4-FFF2-40B4-BE49-F238E27FC236}">
                <a16:creationId xmlns:a16="http://schemas.microsoft.com/office/drawing/2014/main" id="{10F49158-D9CF-4538-B750-7658B604C360}"/>
              </a:ext>
            </a:extLst>
          </p:cNvPr>
          <p:cNvSpPr>
            <a:spLocks noGrp="1"/>
          </p:cNvSpPr>
          <p:nvPr>
            <p:ph type="sldNum" sz="quarter" idx="10"/>
          </p:nvPr>
        </p:nvSpPr>
        <p:spPr/>
        <p:txBody>
          <a:bodyPr/>
          <a:lstStyle/>
          <a:p>
            <a:pPr>
              <a:defRPr/>
            </a:pPr>
            <a:fld id="{C32E41BC-F3C7-4440-964A-79A2B9AB8CF4}" type="slidenum">
              <a:rPr lang="en-US" smtClean="0"/>
              <a:pPr>
                <a:defRPr/>
              </a:pPr>
              <a:t>11</a:t>
            </a:fld>
            <a:endParaRPr lang="en-US"/>
          </a:p>
        </p:txBody>
      </p:sp>
      <p:graphicFrame>
        <p:nvGraphicFramePr>
          <p:cNvPr id="5" name="Content Placeholder 4">
            <a:extLst>
              <a:ext uri="{FF2B5EF4-FFF2-40B4-BE49-F238E27FC236}">
                <a16:creationId xmlns:a16="http://schemas.microsoft.com/office/drawing/2014/main" id="{07957FF4-69B1-4449-AA1E-F2069FC4D382}"/>
              </a:ext>
            </a:extLst>
          </p:cNvPr>
          <p:cNvGraphicFramePr>
            <a:graphicFrameLocks noGrp="1" noChangeAspect="1"/>
          </p:cNvGraphicFramePr>
          <p:nvPr>
            <p:ph idx="1"/>
            <p:extLst>
              <p:ext uri="{D42A27DB-BD31-4B8C-83A1-F6EECF244321}">
                <p14:modId xmlns:p14="http://schemas.microsoft.com/office/powerpoint/2010/main" val="2503529440"/>
              </p:ext>
            </p:extLst>
          </p:nvPr>
        </p:nvGraphicFramePr>
        <p:xfrm>
          <a:off x="1631156" y="2146300"/>
          <a:ext cx="5881688" cy="3768725"/>
        </p:xfrm>
        <a:graphic>
          <a:graphicData uri="http://schemas.openxmlformats.org/presentationml/2006/ole">
            <mc:AlternateContent xmlns:mc="http://schemas.openxmlformats.org/markup-compatibility/2006">
              <mc:Choice xmlns:v="urn:schemas-microsoft-com:vml" Requires="v">
                <p:oleObj spid="_x0000_s7190" r:id="rId4" imgW="5882387" imgH="3767962" progId="Visio.Drawing.11">
                  <p:embed/>
                </p:oleObj>
              </mc:Choice>
              <mc:Fallback>
                <p:oleObj r:id="rId4" imgW="5882387" imgH="3767962" progId="Visio.Drawing.11">
                  <p:embed/>
                  <p:pic>
                    <p:nvPicPr>
                      <p:cNvPr id="12" name="Object 11">
                        <a:extLst>
                          <a:ext uri="{FF2B5EF4-FFF2-40B4-BE49-F238E27FC236}">
                            <a16:creationId xmlns:a16="http://schemas.microsoft.com/office/drawing/2014/main" id="{CAA65A88-D4F2-4E3A-A811-B6DA9B2FC1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156" y="2146300"/>
                        <a:ext cx="5881688" cy="3768725"/>
                      </a:xfrm>
                      <a:prstGeom prst="rect">
                        <a:avLst/>
                      </a:prstGeom>
                      <a:noFill/>
                    </p:spPr>
                  </p:pic>
                </p:oleObj>
              </mc:Fallback>
            </mc:AlternateContent>
          </a:graphicData>
        </a:graphic>
      </p:graphicFrame>
      <p:sp>
        <p:nvSpPr>
          <p:cNvPr id="6" name="Oval 5">
            <a:extLst>
              <a:ext uri="{FF2B5EF4-FFF2-40B4-BE49-F238E27FC236}">
                <a16:creationId xmlns:a16="http://schemas.microsoft.com/office/drawing/2014/main" id="{8FDA72C8-EB39-48E3-8B89-DB5BB25641D5}"/>
              </a:ext>
            </a:extLst>
          </p:cNvPr>
          <p:cNvSpPr/>
          <p:nvPr/>
        </p:nvSpPr>
        <p:spPr>
          <a:xfrm>
            <a:off x="994612" y="4447772"/>
            <a:ext cx="2101515" cy="1984778"/>
          </a:xfrm>
          <a:prstGeom prst="ellipse">
            <a:avLst/>
          </a:prstGeom>
          <a:solidFill>
            <a:srgbClr val="F6D1D3">
              <a:alpha val="23922"/>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790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AFDA1-2E61-4322-BDFE-810BB62C3876}"/>
              </a:ext>
            </a:extLst>
          </p:cNvPr>
          <p:cNvSpPr>
            <a:spLocks noGrp="1"/>
          </p:cNvSpPr>
          <p:nvPr>
            <p:ph type="title"/>
          </p:nvPr>
        </p:nvSpPr>
        <p:spPr/>
        <p:txBody>
          <a:bodyPr/>
          <a:lstStyle/>
          <a:p>
            <a:r>
              <a:rPr lang="en-US" sz="4000" dirty="0"/>
              <a:t>Step 2 - Notification</a:t>
            </a:r>
          </a:p>
        </p:txBody>
      </p:sp>
      <p:sp>
        <p:nvSpPr>
          <p:cNvPr id="4" name="Slide Number Placeholder 3">
            <a:extLst>
              <a:ext uri="{FF2B5EF4-FFF2-40B4-BE49-F238E27FC236}">
                <a16:creationId xmlns:a16="http://schemas.microsoft.com/office/drawing/2014/main" id="{88F92B29-1541-4685-A62A-3E96C12B7C70}"/>
              </a:ext>
            </a:extLst>
          </p:cNvPr>
          <p:cNvSpPr>
            <a:spLocks noGrp="1"/>
          </p:cNvSpPr>
          <p:nvPr>
            <p:ph type="sldNum" sz="quarter" idx="10"/>
          </p:nvPr>
        </p:nvSpPr>
        <p:spPr/>
        <p:txBody>
          <a:bodyPr/>
          <a:lstStyle/>
          <a:p>
            <a:pPr>
              <a:defRPr/>
            </a:pPr>
            <a:fld id="{C32E41BC-F3C7-4440-964A-79A2B9AB8CF4}" type="slidenum">
              <a:rPr lang="en-US" smtClean="0"/>
              <a:pPr>
                <a:defRPr/>
              </a:pPr>
              <a:t>12</a:t>
            </a:fld>
            <a:endParaRPr lang="en-US"/>
          </a:p>
        </p:txBody>
      </p:sp>
      <p:pic>
        <p:nvPicPr>
          <p:cNvPr id="5" name="Picture 4">
            <a:extLst>
              <a:ext uri="{FF2B5EF4-FFF2-40B4-BE49-F238E27FC236}">
                <a16:creationId xmlns:a16="http://schemas.microsoft.com/office/drawing/2014/main" id="{CD6A0748-649F-45FD-A155-39F5183AD64C}"/>
              </a:ext>
            </a:extLst>
          </p:cNvPr>
          <p:cNvPicPr>
            <a:picLocks noChangeAspect="1"/>
          </p:cNvPicPr>
          <p:nvPr/>
        </p:nvPicPr>
        <p:blipFill>
          <a:blip r:embed="rId3"/>
          <a:stretch>
            <a:fillRect/>
          </a:stretch>
        </p:blipFill>
        <p:spPr>
          <a:xfrm>
            <a:off x="224339" y="1797781"/>
            <a:ext cx="5572541" cy="2633788"/>
          </a:xfrm>
          <a:prstGeom prst="rect">
            <a:avLst/>
          </a:prstGeom>
        </p:spPr>
      </p:pic>
      <p:pic>
        <p:nvPicPr>
          <p:cNvPr id="6" name="Picture 5">
            <a:extLst>
              <a:ext uri="{FF2B5EF4-FFF2-40B4-BE49-F238E27FC236}">
                <a16:creationId xmlns:a16="http://schemas.microsoft.com/office/drawing/2014/main" id="{5ADC4502-FD06-4CDB-B04A-933D6FA21755}"/>
              </a:ext>
            </a:extLst>
          </p:cNvPr>
          <p:cNvPicPr>
            <a:picLocks noChangeAspect="1"/>
          </p:cNvPicPr>
          <p:nvPr/>
        </p:nvPicPr>
        <p:blipFill>
          <a:blip r:embed="rId4"/>
          <a:stretch>
            <a:fillRect/>
          </a:stretch>
        </p:blipFill>
        <p:spPr>
          <a:xfrm>
            <a:off x="3908671" y="3114675"/>
            <a:ext cx="4920210" cy="3135313"/>
          </a:xfrm>
          <a:prstGeom prst="rect">
            <a:avLst/>
          </a:prstGeom>
        </p:spPr>
      </p:pic>
      <p:sp>
        <p:nvSpPr>
          <p:cNvPr id="7" name="Arrow: Curved Left 6">
            <a:extLst>
              <a:ext uri="{FF2B5EF4-FFF2-40B4-BE49-F238E27FC236}">
                <a16:creationId xmlns:a16="http://schemas.microsoft.com/office/drawing/2014/main" id="{C85B91EC-E054-4A29-A748-C2184AE49AEB}"/>
              </a:ext>
            </a:extLst>
          </p:cNvPr>
          <p:cNvSpPr/>
          <p:nvPr/>
        </p:nvSpPr>
        <p:spPr>
          <a:xfrm rot="19317389">
            <a:off x="6072093" y="2015528"/>
            <a:ext cx="590346" cy="1495631"/>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560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3DA7-CB96-4102-90A9-457F0B51B7A1}"/>
              </a:ext>
            </a:extLst>
          </p:cNvPr>
          <p:cNvSpPr>
            <a:spLocks noGrp="1"/>
          </p:cNvSpPr>
          <p:nvPr>
            <p:ph type="title"/>
          </p:nvPr>
        </p:nvSpPr>
        <p:spPr/>
        <p:txBody>
          <a:bodyPr/>
          <a:lstStyle/>
          <a:p>
            <a:r>
              <a:rPr lang="en-US" sz="4000" dirty="0"/>
              <a:t>Step 3 – Administrative Check</a:t>
            </a:r>
          </a:p>
        </p:txBody>
      </p:sp>
      <p:sp>
        <p:nvSpPr>
          <p:cNvPr id="4" name="Slide Number Placeholder 3">
            <a:extLst>
              <a:ext uri="{FF2B5EF4-FFF2-40B4-BE49-F238E27FC236}">
                <a16:creationId xmlns:a16="http://schemas.microsoft.com/office/drawing/2014/main" id="{2BAAF7A8-3E99-4039-8BD4-23A94AC5F1E9}"/>
              </a:ext>
            </a:extLst>
          </p:cNvPr>
          <p:cNvSpPr>
            <a:spLocks noGrp="1"/>
          </p:cNvSpPr>
          <p:nvPr>
            <p:ph type="sldNum" sz="quarter" idx="10"/>
          </p:nvPr>
        </p:nvSpPr>
        <p:spPr/>
        <p:txBody>
          <a:bodyPr/>
          <a:lstStyle/>
          <a:p>
            <a:pPr>
              <a:defRPr/>
            </a:pPr>
            <a:fld id="{C32E41BC-F3C7-4440-964A-79A2B9AB8CF4}" type="slidenum">
              <a:rPr lang="en-US" smtClean="0"/>
              <a:pPr>
                <a:defRPr/>
              </a:pPr>
              <a:t>13</a:t>
            </a:fld>
            <a:endParaRPr lang="en-US"/>
          </a:p>
        </p:txBody>
      </p:sp>
      <p:graphicFrame>
        <p:nvGraphicFramePr>
          <p:cNvPr id="5" name="Content Placeholder 4">
            <a:extLst>
              <a:ext uri="{FF2B5EF4-FFF2-40B4-BE49-F238E27FC236}">
                <a16:creationId xmlns:a16="http://schemas.microsoft.com/office/drawing/2014/main" id="{BCED36FB-C1BE-4F0A-8DED-C51094815B78}"/>
              </a:ext>
            </a:extLst>
          </p:cNvPr>
          <p:cNvGraphicFramePr>
            <a:graphicFrameLocks noGrp="1" noChangeAspect="1"/>
          </p:cNvGraphicFramePr>
          <p:nvPr>
            <p:ph idx="1"/>
            <p:extLst>
              <p:ext uri="{D42A27DB-BD31-4B8C-83A1-F6EECF244321}">
                <p14:modId xmlns:p14="http://schemas.microsoft.com/office/powerpoint/2010/main" val="1391787330"/>
              </p:ext>
            </p:extLst>
          </p:nvPr>
        </p:nvGraphicFramePr>
        <p:xfrm>
          <a:off x="1631156" y="2146300"/>
          <a:ext cx="5881688" cy="3768725"/>
        </p:xfrm>
        <a:graphic>
          <a:graphicData uri="http://schemas.openxmlformats.org/presentationml/2006/ole">
            <mc:AlternateContent xmlns:mc="http://schemas.openxmlformats.org/markup-compatibility/2006">
              <mc:Choice xmlns:v="urn:schemas-microsoft-com:vml" Requires="v">
                <p:oleObj spid="_x0000_s6166" r:id="rId4" imgW="5882387" imgH="3767962" progId="Visio.Drawing.11">
                  <p:embed/>
                </p:oleObj>
              </mc:Choice>
              <mc:Fallback>
                <p:oleObj r:id="rId4" imgW="5882387" imgH="3767962" progId="Visio.Drawing.11">
                  <p:embed/>
                  <p:pic>
                    <p:nvPicPr>
                      <p:cNvPr id="5" name="Content Placeholder 4">
                        <a:extLst>
                          <a:ext uri="{FF2B5EF4-FFF2-40B4-BE49-F238E27FC236}">
                            <a16:creationId xmlns:a16="http://schemas.microsoft.com/office/drawing/2014/main" id="{07957FF4-69B1-4449-AA1E-F2069FC4D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156" y="2146300"/>
                        <a:ext cx="5881688" cy="3768725"/>
                      </a:xfrm>
                      <a:prstGeom prst="rect">
                        <a:avLst/>
                      </a:prstGeom>
                      <a:noFill/>
                    </p:spPr>
                  </p:pic>
                </p:oleObj>
              </mc:Fallback>
            </mc:AlternateContent>
          </a:graphicData>
        </a:graphic>
      </p:graphicFrame>
      <p:sp>
        <p:nvSpPr>
          <p:cNvPr id="6" name="Oval 5">
            <a:extLst>
              <a:ext uri="{FF2B5EF4-FFF2-40B4-BE49-F238E27FC236}">
                <a16:creationId xmlns:a16="http://schemas.microsoft.com/office/drawing/2014/main" id="{E50CE49B-3C39-47AA-BA9A-9495D44521F0}"/>
              </a:ext>
            </a:extLst>
          </p:cNvPr>
          <p:cNvSpPr/>
          <p:nvPr/>
        </p:nvSpPr>
        <p:spPr>
          <a:xfrm>
            <a:off x="2470485" y="4447772"/>
            <a:ext cx="2101515" cy="1984778"/>
          </a:xfrm>
          <a:prstGeom prst="ellipse">
            <a:avLst/>
          </a:prstGeom>
          <a:solidFill>
            <a:srgbClr val="F6D1D3">
              <a:alpha val="23922"/>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41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9D9C-5736-498C-86D0-8D6E36629553}"/>
              </a:ext>
            </a:extLst>
          </p:cNvPr>
          <p:cNvSpPr>
            <a:spLocks noGrp="1"/>
          </p:cNvSpPr>
          <p:nvPr>
            <p:ph type="title"/>
          </p:nvPr>
        </p:nvSpPr>
        <p:spPr/>
        <p:txBody>
          <a:bodyPr/>
          <a:lstStyle/>
          <a:p>
            <a:r>
              <a:rPr lang="en-US" sz="4000" dirty="0"/>
              <a:t>Step 3 – Administrative Check</a:t>
            </a:r>
          </a:p>
        </p:txBody>
      </p:sp>
      <p:sp>
        <p:nvSpPr>
          <p:cNvPr id="3" name="Content Placeholder 2">
            <a:extLst>
              <a:ext uri="{FF2B5EF4-FFF2-40B4-BE49-F238E27FC236}">
                <a16:creationId xmlns:a16="http://schemas.microsoft.com/office/drawing/2014/main" id="{F907356F-E9BD-422A-8D24-85D9E9422283}"/>
              </a:ext>
            </a:extLst>
          </p:cNvPr>
          <p:cNvSpPr>
            <a:spLocks noGrp="1"/>
          </p:cNvSpPr>
          <p:nvPr>
            <p:ph idx="1"/>
          </p:nvPr>
        </p:nvSpPr>
        <p:spPr>
          <a:xfrm>
            <a:off x="457200" y="1935650"/>
            <a:ext cx="3746487" cy="4190513"/>
          </a:xfrm>
        </p:spPr>
        <p:txBody>
          <a:bodyPr/>
          <a:lstStyle/>
          <a:p>
            <a:r>
              <a:rPr lang="en-US" dirty="0"/>
              <a:t>Project Cover Sheet Wizard submitted with new study submissions – identifies CIRB in Section VII.</a:t>
            </a:r>
          </a:p>
          <a:p>
            <a:endParaRPr lang="en-US" dirty="0"/>
          </a:p>
          <a:p>
            <a:endParaRPr lang="en-US" dirty="0"/>
          </a:p>
        </p:txBody>
      </p:sp>
      <p:sp>
        <p:nvSpPr>
          <p:cNvPr id="4" name="Slide Number Placeholder 3">
            <a:extLst>
              <a:ext uri="{FF2B5EF4-FFF2-40B4-BE49-F238E27FC236}">
                <a16:creationId xmlns:a16="http://schemas.microsoft.com/office/drawing/2014/main" id="{028B9CC3-0D9E-44EF-A96F-DD4C52281D36}"/>
              </a:ext>
            </a:extLst>
          </p:cNvPr>
          <p:cNvSpPr>
            <a:spLocks noGrp="1"/>
          </p:cNvSpPr>
          <p:nvPr>
            <p:ph type="sldNum" sz="quarter" idx="10"/>
          </p:nvPr>
        </p:nvSpPr>
        <p:spPr/>
        <p:txBody>
          <a:bodyPr/>
          <a:lstStyle/>
          <a:p>
            <a:pPr>
              <a:defRPr/>
            </a:pPr>
            <a:fld id="{C32E41BC-F3C7-4440-964A-79A2B9AB8CF4}" type="slidenum">
              <a:rPr lang="en-US" smtClean="0"/>
              <a:pPr>
                <a:defRPr/>
              </a:pPr>
              <a:t>14</a:t>
            </a:fld>
            <a:endParaRPr lang="en-US"/>
          </a:p>
        </p:txBody>
      </p:sp>
      <p:pic>
        <p:nvPicPr>
          <p:cNvPr id="5" name="Picture 4">
            <a:extLst>
              <a:ext uri="{FF2B5EF4-FFF2-40B4-BE49-F238E27FC236}">
                <a16:creationId xmlns:a16="http://schemas.microsoft.com/office/drawing/2014/main" id="{ADAF765B-481A-4805-91AA-61C2684BF843}"/>
              </a:ext>
            </a:extLst>
          </p:cNvPr>
          <p:cNvPicPr>
            <a:picLocks noChangeAspect="1"/>
          </p:cNvPicPr>
          <p:nvPr/>
        </p:nvPicPr>
        <p:blipFill>
          <a:blip r:embed="rId3"/>
          <a:stretch>
            <a:fillRect/>
          </a:stretch>
        </p:blipFill>
        <p:spPr>
          <a:xfrm>
            <a:off x="4129864" y="1935649"/>
            <a:ext cx="4453749" cy="3470539"/>
          </a:xfrm>
          <a:prstGeom prst="rect">
            <a:avLst/>
          </a:prstGeom>
          <a:ln>
            <a:solidFill>
              <a:srgbClr val="003399"/>
            </a:solidFill>
          </a:ln>
        </p:spPr>
      </p:pic>
    </p:spTree>
    <p:extLst>
      <p:ext uri="{BB962C8B-B14F-4D97-AF65-F5344CB8AC3E}">
        <p14:creationId xmlns:p14="http://schemas.microsoft.com/office/powerpoint/2010/main" val="279492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4E81-147D-4C9E-81F9-5CD06E2751B8}"/>
              </a:ext>
            </a:extLst>
          </p:cNvPr>
          <p:cNvSpPr>
            <a:spLocks noGrp="1"/>
          </p:cNvSpPr>
          <p:nvPr>
            <p:ph type="title"/>
          </p:nvPr>
        </p:nvSpPr>
        <p:spPr/>
        <p:txBody>
          <a:bodyPr/>
          <a:lstStyle/>
          <a:p>
            <a:r>
              <a:rPr lang="en-US" sz="4000" dirty="0">
                <a:solidFill>
                  <a:prstClr val="white"/>
                </a:solidFill>
              </a:rPr>
              <a:t>Step 3 – Administrative Check</a:t>
            </a:r>
            <a:endParaRPr lang="en-US" dirty="0"/>
          </a:p>
        </p:txBody>
      </p:sp>
      <p:sp>
        <p:nvSpPr>
          <p:cNvPr id="3" name="Content Placeholder 2">
            <a:extLst>
              <a:ext uri="{FF2B5EF4-FFF2-40B4-BE49-F238E27FC236}">
                <a16:creationId xmlns:a16="http://schemas.microsoft.com/office/drawing/2014/main" id="{D1833B1A-C311-4C66-836A-EAC33BE78283}"/>
              </a:ext>
            </a:extLst>
          </p:cNvPr>
          <p:cNvSpPr>
            <a:spLocks noGrp="1"/>
          </p:cNvSpPr>
          <p:nvPr>
            <p:ph idx="1"/>
          </p:nvPr>
        </p:nvSpPr>
        <p:spPr/>
        <p:txBody>
          <a:bodyPr/>
          <a:lstStyle/>
          <a:p>
            <a:r>
              <a:rPr lang="en-US" dirty="0"/>
              <a:t>Project previously tagged (global tag) for CIRB</a:t>
            </a:r>
          </a:p>
          <a:p>
            <a:endParaRPr lang="en-US" dirty="0"/>
          </a:p>
          <a:p>
            <a:endParaRPr lang="en-US" dirty="0"/>
          </a:p>
          <a:p>
            <a:endParaRPr lang="en-US" dirty="0"/>
          </a:p>
          <a:p>
            <a:endParaRPr lang="en-US" dirty="0"/>
          </a:p>
          <a:p>
            <a:endParaRPr lang="en-US" dirty="0"/>
          </a:p>
          <a:p>
            <a:r>
              <a:rPr lang="en-US" dirty="0"/>
              <a:t>Project Notes includes                                                                                             comment for CIRB</a:t>
            </a:r>
          </a:p>
          <a:p>
            <a:endParaRPr lang="en-US" dirty="0"/>
          </a:p>
          <a:p>
            <a:endParaRPr lang="en-US" dirty="0"/>
          </a:p>
        </p:txBody>
      </p:sp>
      <p:sp>
        <p:nvSpPr>
          <p:cNvPr id="4" name="Slide Number Placeholder 3">
            <a:extLst>
              <a:ext uri="{FF2B5EF4-FFF2-40B4-BE49-F238E27FC236}">
                <a16:creationId xmlns:a16="http://schemas.microsoft.com/office/drawing/2014/main" id="{1A199392-6653-4463-AFEC-37402E7E83B3}"/>
              </a:ext>
            </a:extLst>
          </p:cNvPr>
          <p:cNvSpPr>
            <a:spLocks noGrp="1"/>
          </p:cNvSpPr>
          <p:nvPr>
            <p:ph type="sldNum" sz="quarter" idx="10"/>
          </p:nvPr>
        </p:nvSpPr>
        <p:spPr/>
        <p:txBody>
          <a:bodyPr/>
          <a:lstStyle/>
          <a:p>
            <a:pPr>
              <a:defRPr/>
            </a:pPr>
            <a:fld id="{C32E41BC-F3C7-4440-964A-79A2B9AB8CF4}" type="slidenum">
              <a:rPr lang="en-US" smtClean="0"/>
              <a:pPr>
                <a:defRPr/>
              </a:pPr>
              <a:t>15</a:t>
            </a:fld>
            <a:endParaRPr lang="en-US"/>
          </a:p>
        </p:txBody>
      </p:sp>
      <p:pic>
        <p:nvPicPr>
          <p:cNvPr id="5" name="Picture 4">
            <a:extLst>
              <a:ext uri="{FF2B5EF4-FFF2-40B4-BE49-F238E27FC236}">
                <a16:creationId xmlns:a16="http://schemas.microsoft.com/office/drawing/2014/main" id="{81BFD893-57C8-4CFB-BDF7-3CEAAC7C4BC4}"/>
              </a:ext>
            </a:extLst>
          </p:cNvPr>
          <p:cNvPicPr>
            <a:picLocks noChangeAspect="1"/>
          </p:cNvPicPr>
          <p:nvPr/>
        </p:nvPicPr>
        <p:blipFill>
          <a:blip r:embed="rId3"/>
          <a:stretch>
            <a:fillRect/>
          </a:stretch>
        </p:blipFill>
        <p:spPr>
          <a:xfrm>
            <a:off x="918159" y="2392027"/>
            <a:ext cx="5743575" cy="1400175"/>
          </a:xfrm>
          <a:prstGeom prst="rect">
            <a:avLst/>
          </a:prstGeom>
          <a:ln>
            <a:solidFill>
              <a:srgbClr val="003399"/>
            </a:solidFill>
          </a:ln>
        </p:spPr>
      </p:pic>
      <p:pic>
        <p:nvPicPr>
          <p:cNvPr id="6" name="Picture 5">
            <a:extLst>
              <a:ext uri="{FF2B5EF4-FFF2-40B4-BE49-F238E27FC236}">
                <a16:creationId xmlns:a16="http://schemas.microsoft.com/office/drawing/2014/main" id="{39CA228A-9AEE-4B4F-9A5E-8B857DF79C03}"/>
              </a:ext>
            </a:extLst>
          </p:cNvPr>
          <p:cNvPicPr>
            <a:picLocks noChangeAspect="1"/>
          </p:cNvPicPr>
          <p:nvPr/>
        </p:nvPicPr>
        <p:blipFill>
          <a:blip r:embed="rId4"/>
          <a:stretch>
            <a:fillRect/>
          </a:stretch>
        </p:blipFill>
        <p:spPr>
          <a:xfrm>
            <a:off x="3244515" y="3789954"/>
            <a:ext cx="4600074" cy="2642596"/>
          </a:xfrm>
          <a:prstGeom prst="rect">
            <a:avLst/>
          </a:prstGeom>
          <a:ln>
            <a:solidFill>
              <a:srgbClr val="003399"/>
            </a:solidFill>
          </a:ln>
        </p:spPr>
      </p:pic>
    </p:spTree>
    <p:extLst>
      <p:ext uri="{BB962C8B-B14F-4D97-AF65-F5344CB8AC3E}">
        <p14:creationId xmlns:p14="http://schemas.microsoft.com/office/powerpoint/2010/main" val="334068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4E81-147D-4C9E-81F9-5CD06E2751B8}"/>
              </a:ext>
            </a:extLst>
          </p:cNvPr>
          <p:cNvSpPr>
            <a:spLocks noGrp="1"/>
          </p:cNvSpPr>
          <p:nvPr>
            <p:ph type="title"/>
          </p:nvPr>
        </p:nvSpPr>
        <p:spPr/>
        <p:txBody>
          <a:bodyPr/>
          <a:lstStyle/>
          <a:p>
            <a:r>
              <a:rPr lang="en-US" sz="4000" dirty="0">
                <a:solidFill>
                  <a:prstClr val="white"/>
                </a:solidFill>
              </a:rPr>
              <a:t>Step 3 – Administrative Check</a:t>
            </a:r>
            <a:endParaRPr lang="en-US" dirty="0"/>
          </a:p>
        </p:txBody>
      </p:sp>
      <p:sp>
        <p:nvSpPr>
          <p:cNvPr id="3" name="Content Placeholder 2">
            <a:extLst>
              <a:ext uri="{FF2B5EF4-FFF2-40B4-BE49-F238E27FC236}">
                <a16:creationId xmlns:a16="http://schemas.microsoft.com/office/drawing/2014/main" id="{D1833B1A-C311-4C66-836A-EAC33BE78283}"/>
              </a:ext>
            </a:extLst>
          </p:cNvPr>
          <p:cNvSpPr>
            <a:spLocks noGrp="1"/>
          </p:cNvSpPr>
          <p:nvPr>
            <p:ph idx="1"/>
          </p:nvPr>
        </p:nvSpPr>
        <p:spPr>
          <a:xfrm>
            <a:off x="457200" y="1935650"/>
            <a:ext cx="2237874" cy="4190513"/>
          </a:xfrm>
        </p:spPr>
        <p:txBody>
          <a:bodyPr/>
          <a:lstStyle/>
          <a:p>
            <a:r>
              <a:rPr lang="en-US" dirty="0"/>
              <a:t>Project Overview includes details of previous reviews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A199392-6653-4463-AFEC-37402E7E83B3}"/>
              </a:ext>
            </a:extLst>
          </p:cNvPr>
          <p:cNvSpPr>
            <a:spLocks noGrp="1"/>
          </p:cNvSpPr>
          <p:nvPr>
            <p:ph type="sldNum" sz="quarter" idx="10"/>
          </p:nvPr>
        </p:nvSpPr>
        <p:spPr/>
        <p:txBody>
          <a:bodyPr/>
          <a:lstStyle/>
          <a:p>
            <a:pPr>
              <a:defRPr/>
            </a:pPr>
            <a:fld id="{C32E41BC-F3C7-4440-964A-79A2B9AB8CF4}" type="slidenum">
              <a:rPr lang="en-US" smtClean="0"/>
              <a:pPr>
                <a:defRPr/>
              </a:pPr>
              <a:t>16</a:t>
            </a:fld>
            <a:endParaRPr lang="en-US"/>
          </a:p>
        </p:txBody>
      </p:sp>
      <p:pic>
        <p:nvPicPr>
          <p:cNvPr id="7" name="Picture 6">
            <a:extLst>
              <a:ext uri="{FF2B5EF4-FFF2-40B4-BE49-F238E27FC236}">
                <a16:creationId xmlns:a16="http://schemas.microsoft.com/office/drawing/2014/main" id="{D84CFE9D-0BF4-44D0-8045-72633D36F0FE}"/>
              </a:ext>
            </a:extLst>
          </p:cNvPr>
          <p:cNvPicPr>
            <a:picLocks noChangeAspect="1"/>
          </p:cNvPicPr>
          <p:nvPr/>
        </p:nvPicPr>
        <p:blipFill>
          <a:blip r:embed="rId3"/>
          <a:stretch>
            <a:fillRect/>
          </a:stretch>
        </p:blipFill>
        <p:spPr>
          <a:xfrm>
            <a:off x="2925763" y="1851025"/>
            <a:ext cx="5657850" cy="4581525"/>
          </a:xfrm>
          <a:prstGeom prst="rect">
            <a:avLst/>
          </a:prstGeom>
        </p:spPr>
      </p:pic>
    </p:spTree>
    <p:extLst>
      <p:ext uri="{BB962C8B-B14F-4D97-AF65-F5344CB8AC3E}">
        <p14:creationId xmlns:p14="http://schemas.microsoft.com/office/powerpoint/2010/main" val="1917017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AFD3-9AE5-404E-8146-B456295F3929}"/>
              </a:ext>
            </a:extLst>
          </p:cNvPr>
          <p:cNvSpPr>
            <a:spLocks noGrp="1"/>
          </p:cNvSpPr>
          <p:nvPr>
            <p:ph type="title"/>
          </p:nvPr>
        </p:nvSpPr>
        <p:spPr/>
        <p:txBody>
          <a:bodyPr/>
          <a:lstStyle/>
          <a:p>
            <a:r>
              <a:rPr lang="en-US" sz="4000" dirty="0"/>
              <a:t>Step 4: Sharing</a:t>
            </a:r>
          </a:p>
        </p:txBody>
      </p:sp>
      <p:sp>
        <p:nvSpPr>
          <p:cNvPr id="4" name="Slide Number Placeholder 3">
            <a:extLst>
              <a:ext uri="{FF2B5EF4-FFF2-40B4-BE49-F238E27FC236}">
                <a16:creationId xmlns:a16="http://schemas.microsoft.com/office/drawing/2014/main" id="{7A699750-5052-4174-8397-86B1A35FFBFF}"/>
              </a:ext>
            </a:extLst>
          </p:cNvPr>
          <p:cNvSpPr>
            <a:spLocks noGrp="1"/>
          </p:cNvSpPr>
          <p:nvPr>
            <p:ph type="sldNum" sz="quarter" idx="10"/>
          </p:nvPr>
        </p:nvSpPr>
        <p:spPr/>
        <p:txBody>
          <a:bodyPr/>
          <a:lstStyle/>
          <a:p>
            <a:pPr>
              <a:defRPr/>
            </a:pPr>
            <a:fld id="{C32E41BC-F3C7-4440-964A-79A2B9AB8CF4}" type="slidenum">
              <a:rPr lang="en-US" smtClean="0"/>
              <a:pPr>
                <a:defRPr/>
              </a:pPr>
              <a:t>17</a:t>
            </a:fld>
            <a:endParaRPr lang="en-US"/>
          </a:p>
        </p:txBody>
      </p:sp>
      <p:graphicFrame>
        <p:nvGraphicFramePr>
          <p:cNvPr id="5" name="Content Placeholder 4">
            <a:extLst>
              <a:ext uri="{FF2B5EF4-FFF2-40B4-BE49-F238E27FC236}">
                <a16:creationId xmlns:a16="http://schemas.microsoft.com/office/drawing/2014/main" id="{4B4D7A6E-F1CD-4700-B735-7EFBD5EE4F1C}"/>
              </a:ext>
            </a:extLst>
          </p:cNvPr>
          <p:cNvGraphicFramePr>
            <a:graphicFrameLocks noGrp="1" noChangeAspect="1"/>
          </p:cNvGraphicFramePr>
          <p:nvPr>
            <p:ph idx="1"/>
            <p:extLst>
              <p:ext uri="{D42A27DB-BD31-4B8C-83A1-F6EECF244321}">
                <p14:modId xmlns:p14="http://schemas.microsoft.com/office/powerpoint/2010/main" val="3205388631"/>
              </p:ext>
            </p:extLst>
          </p:nvPr>
        </p:nvGraphicFramePr>
        <p:xfrm>
          <a:off x="1631156" y="2146300"/>
          <a:ext cx="5881688" cy="3768725"/>
        </p:xfrm>
        <a:graphic>
          <a:graphicData uri="http://schemas.openxmlformats.org/presentationml/2006/ole">
            <mc:AlternateContent xmlns:mc="http://schemas.openxmlformats.org/markup-compatibility/2006">
              <mc:Choice xmlns:v="urn:schemas-microsoft-com:vml" Requires="v">
                <p:oleObj spid="_x0000_s5142" r:id="rId4" imgW="5882387" imgH="3767962" progId="Visio.Drawing.11">
                  <p:embed/>
                </p:oleObj>
              </mc:Choice>
              <mc:Fallback>
                <p:oleObj r:id="rId4" imgW="5882387" imgH="3767962" progId="Visio.Drawing.11">
                  <p:embed/>
                  <p:pic>
                    <p:nvPicPr>
                      <p:cNvPr id="5" name="Content Placeholder 4">
                        <a:extLst>
                          <a:ext uri="{FF2B5EF4-FFF2-40B4-BE49-F238E27FC236}">
                            <a16:creationId xmlns:a16="http://schemas.microsoft.com/office/drawing/2014/main" id="{BCED36FB-C1BE-4F0A-8DED-C51094815B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156" y="2146300"/>
                        <a:ext cx="5881688" cy="3768725"/>
                      </a:xfrm>
                      <a:prstGeom prst="rect">
                        <a:avLst/>
                      </a:prstGeom>
                      <a:noFill/>
                    </p:spPr>
                  </p:pic>
                </p:oleObj>
              </mc:Fallback>
            </mc:AlternateContent>
          </a:graphicData>
        </a:graphic>
      </p:graphicFrame>
      <p:sp>
        <p:nvSpPr>
          <p:cNvPr id="6" name="Oval 5">
            <a:extLst>
              <a:ext uri="{FF2B5EF4-FFF2-40B4-BE49-F238E27FC236}">
                <a16:creationId xmlns:a16="http://schemas.microsoft.com/office/drawing/2014/main" id="{6ABE5D70-0084-4389-9DA0-5E25583D0283}"/>
              </a:ext>
            </a:extLst>
          </p:cNvPr>
          <p:cNvSpPr/>
          <p:nvPr/>
        </p:nvSpPr>
        <p:spPr>
          <a:xfrm>
            <a:off x="5791201" y="4511272"/>
            <a:ext cx="2101515" cy="1984778"/>
          </a:xfrm>
          <a:prstGeom prst="ellipse">
            <a:avLst/>
          </a:prstGeom>
          <a:solidFill>
            <a:srgbClr val="F6D1D3">
              <a:alpha val="23922"/>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82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3915-01E0-4A7E-8DDC-7934B12B62B2}"/>
              </a:ext>
            </a:extLst>
          </p:cNvPr>
          <p:cNvSpPr>
            <a:spLocks noGrp="1"/>
          </p:cNvSpPr>
          <p:nvPr>
            <p:ph type="title"/>
          </p:nvPr>
        </p:nvSpPr>
        <p:spPr/>
        <p:txBody>
          <a:bodyPr/>
          <a:lstStyle/>
          <a:p>
            <a:r>
              <a:rPr lang="en-US" sz="4000" dirty="0"/>
              <a:t>Step 4: Sharing</a:t>
            </a:r>
          </a:p>
        </p:txBody>
      </p:sp>
      <p:pic>
        <p:nvPicPr>
          <p:cNvPr id="5" name="Content Placeholder 4">
            <a:extLst>
              <a:ext uri="{FF2B5EF4-FFF2-40B4-BE49-F238E27FC236}">
                <a16:creationId xmlns:a16="http://schemas.microsoft.com/office/drawing/2014/main" id="{63B38191-C9BB-4241-8008-02561742A600}"/>
              </a:ext>
            </a:extLst>
          </p:cNvPr>
          <p:cNvPicPr>
            <a:picLocks noGrp="1" noChangeAspect="1"/>
          </p:cNvPicPr>
          <p:nvPr>
            <p:ph idx="1"/>
          </p:nvPr>
        </p:nvPicPr>
        <p:blipFill>
          <a:blip r:embed="rId3"/>
          <a:stretch>
            <a:fillRect/>
          </a:stretch>
        </p:blipFill>
        <p:spPr>
          <a:xfrm>
            <a:off x="207545" y="1814346"/>
            <a:ext cx="6515100" cy="2571750"/>
          </a:xfrm>
          <a:prstGeom prst="rect">
            <a:avLst/>
          </a:prstGeom>
          <a:ln>
            <a:solidFill>
              <a:srgbClr val="003399"/>
            </a:solidFill>
          </a:ln>
        </p:spPr>
      </p:pic>
      <p:sp>
        <p:nvSpPr>
          <p:cNvPr id="4" name="Slide Number Placeholder 3">
            <a:extLst>
              <a:ext uri="{FF2B5EF4-FFF2-40B4-BE49-F238E27FC236}">
                <a16:creationId xmlns:a16="http://schemas.microsoft.com/office/drawing/2014/main" id="{503C43D2-5114-4B4E-856A-F43D7A6E2645}"/>
              </a:ext>
            </a:extLst>
          </p:cNvPr>
          <p:cNvSpPr>
            <a:spLocks noGrp="1"/>
          </p:cNvSpPr>
          <p:nvPr>
            <p:ph type="sldNum" sz="quarter" idx="10"/>
          </p:nvPr>
        </p:nvSpPr>
        <p:spPr/>
        <p:txBody>
          <a:bodyPr/>
          <a:lstStyle/>
          <a:p>
            <a:pPr>
              <a:defRPr/>
            </a:pPr>
            <a:fld id="{C32E41BC-F3C7-4440-964A-79A2B9AB8CF4}" type="slidenum">
              <a:rPr lang="en-US" smtClean="0"/>
              <a:pPr>
                <a:defRPr/>
              </a:pPr>
              <a:t>18</a:t>
            </a:fld>
            <a:endParaRPr lang="en-US"/>
          </a:p>
        </p:txBody>
      </p:sp>
      <p:pic>
        <p:nvPicPr>
          <p:cNvPr id="6" name="Picture 5">
            <a:extLst>
              <a:ext uri="{FF2B5EF4-FFF2-40B4-BE49-F238E27FC236}">
                <a16:creationId xmlns:a16="http://schemas.microsoft.com/office/drawing/2014/main" id="{0E861B7B-9017-4977-9633-0A178A239DB6}"/>
              </a:ext>
            </a:extLst>
          </p:cNvPr>
          <p:cNvPicPr>
            <a:picLocks noChangeAspect="1"/>
          </p:cNvPicPr>
          <p:nvPr/>
        </p:nvPicPr>
        <p:blipFill>
          <a:blip r:embed="rId4"/>
          <a:stretch>
            <a:fillRect/>
          </a:stretch>
        </p:blipFill>
        <p:spPr>
          <a:xfrm>
            <a:off x="3882187" y="3075316"/>
            <a:ext cx="4272213" cy="2914159"/>
          </a:xfrm>
          <a:prstGeom prst="rect">
            <a:avLst/>
          </a:prstGeom>
          <a:ln>
            <a:solidFill>
              <a:srgbClr val="003399"/>
            </a:solidFill>
          </a:ln>
        </p:spPr>
      </p:pic>
      <p:sp>
        <p:nvSpPr>
          <p:cNvPr id="7" name="TextBox 6">
            <a:extLst>
              <a:ext uri="{FF2B5EF4-FFF2-40B4-BE49-F238E27FC236}">
                <a16:creationId xmlns:a16="http://schemas.microsoft.com/office/drawing/2014/main" id="{8FEC4441-61C9-4032-8247-5C1D568AD73B}"/>
              </a:ext>
            </a:extLst>
          </p:cNvPr>
          <p:cNvSpPr txBox="1"/>
          <p:nvPr/>
        </p:nvSpPr>
        <p:spPr>
          <a:xfrm>
            <a:off x="312822" y="4532395"/>
            <a:ext cx="3553345" cy="1200329"/>
          </a:xfrm>
          <a:prstGeom prst="rect">
            <a:avLst/>
          </a:prstGeom>
          <a:noFill/>
        </p:spPr>
        <p:txBody>
          <a:bodyPr wrap="none" rtlCol="0">
            <a:spAutoFit/>
          </a:bodyPr>
          <a:lstStyle/>
          <a:p>
            <a:pPr marL="342900" indent="-342900">
              <a:buFont typeface="+mj-lt"/>
              <a:buAutoNum type="arabicPeriod"/>
            </a:pPr>
            <a:r>
              <a:rPr lang="en-US" dirty="0"/>
              <a:t>Select Share link</a:t>
            </a:r>
          </a:p>
          <a:p>
            <a:pPr marL="342900" indent="-342900">
              <a:buFont typeface="+mj-lt"/>
              <a:buAutoNum type="arabicPeriod"/>
            </a:pPr>
            <a:r>
              <a:rPr lang="en-US" dirty="0"/>
              <a:t>Select Site Liaison </a:t>
            </a:r>
          </a:p>
          <a:p>
            <a:pPr marL="342900" indent="-342900">
              <a:buFont typeface="+mj-lt"/>
              <a:buAutoNum type="arabicPeriod"/>
            </a:pPr>
            <a:r>
              <a:rPr lang="en-US" dirty="0"/>
              <a:t>Select Reviewer Access Type</a:t>
            </a:r>
          </a:p>
          <a:p>
            <a:pPr marL="342900" indent="-342900">
              <a:buFont typeface="+mj-lt"/>
              <a:buAutoNum type="arabicPeriod"/>
            </a:pPr>
            <a:r>
              <a:rPr lang="en-US" dirty="0"/>
              <a:t>Select Save</a:t>
            </a:r>
          </a:p>
        </p:txBody>
      </p:sp>
    </p:spTree>
    <p:extLst>
      <p:ext uri="{BB962C8B-B14F-4D97-AF65-F5344CB8AC3E}">
        <p14:creationId xmlns:p14="http://schemas.microsoft.com/office/powerpoint/2010/main" val="4035292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AFD3-9AE5-404E-8146-B456295F3929}"/>
              </a:ext>
            </a:extLst>
          </p:cNvPr>
          <p:cNvSpPr>
            <a:spLocks noGrp="1"/>
          </p:cNvSpPr>
          <p:nvPr>
            <p:ph type="title"/>
          </p:nvPr>
        </p:nvSpPr>
        <p:spPr/>
        <p:txBody>
          <a:bodyPr/>
          <a:lstStyle/>
          <a:p>
            <a:r>
              <a:rPr lang="en-US" sz="4000" dirty="0"/>
              <a:t>Step 5: Submit to CIRB</a:t>
            </a:r>
          </a:p>
        </p:txBody>
      </p:sp>
      <p:sp>
        <p:nvSpPr>
          <p:cNvPr id="4" name="Slide Number Placeholder 3">
            <a:extLst>
              <a:ext uri="{FF2B5EF4-FFF2-40B4-BE49-F238E27FC236}">
                <a16:creationId xmlns:a16="http://schemas.microsoft.com/office/drawing/2014/main" id="{7A699750-5052-4174-8397-86B1A35FFBFF}"/>
              </a:ext>
            </a:extLst>
          </p:cNvPr>
          <p:cNvSpPr>
            <a:spLocks noGrp="1"/>
          </p:cNvSpPr>
          <p:nvPr>
            <p:ph type="sldNum" sz="quarter" idx="10"/>
          </p:nvPr>
        </p:nvSpPr>
        <p:spPr/>
        <p:txBody>
          <a:bodyPr/>
          <a:lstStyle/>
          <a:p>
            <a:pPr>
              <a:defRPr/>
            </a:pPr>
            <a:fld id="{C32E41BC-F3C7-4440-964A-79A2B9AB8CF4}" type="slidenum">
              <a:rPr lang="en-US" smtClean="0"/>
              <a:pPr>
                <a:defRPr/>
              </a:pPr>
              <a:t>19</a:t>
            </a:fld>
            <a:endParaRPr lang="en-US"/>
          </a:p>
        </p:txBody>
      </p:sp>
      <p:graphicFrame>
        <p:nvGraphicFramePr>
          <p:cNvPr id="5" name="Content Placeholder 4">
            <a:extLst>
              <a:ext uri="{FF2B5EF4-FFF2-40B4-BE49-F238E27FC236}">
                <a16:creationId xmlns:a16="http://schemas.microsoft.com/office/drawing/2014/main" id="{4B4D7A6E-F1CD-4700-B735-7EFBD5EE4F1C}"/>
              </a:ext>
            </a:extLst>
          </p:cNvPr>
          <p:cNvGraphicFramePr>
            <a:graphicFrameLocks noGrp="1" noChangeAspect="1"/>
          </p:cNvGraphicFramePr>
          <p:nvPr>
            <p:ph idx="1"/>
          </p:nvPr>
        </p:nvGraphicFramePr>
        <p:xfrm>
          <a:off x="1631156" y="2146300"/>
          <a:ext cx="5881688" cy="3768725"/>
        </p:xfrm>
        <a:graphic>
          <a:graphicData uri="http://schemas.openxmlformats.org/presentationml/2006/ole">
            <mc:AlternateContent xmlns:mc="http://schemas.openxmlformats.org/markup-compatibility/2006">
              <mc:Choice xmlns:v="urn:schemas-microsoft-com:vml" Requires="v">
                <p:oleObj spid="_x0000_s4118" r:id="rId4" imgW="5882387" imgH="3767962" progId="Visio.Drawing.11">
                  <p:embed/>
                </p:oleObj>
              </mc:Choice>
              <mc:Fallback>
                <p:oleObj r:id="rId4" imgW="5882387" imgH="3767962" progId="Visio.Drawing.11">
                  <p:embed/>
                  <p:pic>
                    <p:nvPicPr>
                      <p:cNvPr id="5" name="Content Placeholder 4">
                        <a:extLst>
                          <a:ext uri="{FF2B5EF4-FFF2-40B4-BE49-F238E27FC236}">
                            <a16:creationId xmlns:a16="http://schemas.microsoft.com/office/drawing/2014/main" id="{4B4D7A6E-F1CD-4700-B735-7EFBD5EE4F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156" y="2146300"/>
                        <a:ext cx="5881688" cy="3768725"/>
                      </a:xfrm>
                      <a:prstGeom prst="rect">
                        <a:avLst/>
                      </a:prstGeom>
                      <a:noFill/>
                    </p:spPr>
                  </p:pic>
                </p:oleObj>
              </mc:Fallback>
            </mc:AlternateContent>
          </a:graphicData>
        </a:graphic>
      </p:graphicFrame>
      <p:sp>
        <p:nvSpPr>
          <p:cNvPr id="6" name="Oval 5">
            <a:extLst>
              <a:ext uri="{FF2B5EF4-FFF2-40B4-BE49-F238E27FC236}">
                <a16:creationId xmlns:a16="http://schemas.microsoft.com/office/drawing/2014/main" id="{6ABE5D70-0084-4389-9DA0-5E25583D0283}"/>
              </a:ext>
            </a:extLst>
          </p:cNvPr>
          <p:cNvSpPr/>
          <p:nvPr/>
        </p:nvSpPr>
        <p:spPr>
          <a:xfrm>
            <a:off x="5791201" y="2714556"/>
            <a:ext cx="2101515" cy="1984778"/>
          </a:xfrm>
          <a:prstGeom prst="ellipse">
            <a:avLst/>
          </a:prstGeom>
          <a:solidFill>
            <a:srgbClr val="F6D1D3">
              <a:alpha val="23922"/>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8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8E50-CE8E-4309-AEDE-B7C1E6954DBE}"/>
              </a:ext>
            </a:extLst>
          </p:cNvPr>
          <p:cNvSpPr>
            <a:spLocks noGrp="1"/>
          </p:cNvSpPr>
          <p:nvPr>
            <p:ph type="title"/>
          </p:nvPr>
        </p:nvSpPr>
        <p:spPr/>
        <p:txBody>
          <a:bodyPr/>
          <a:lstStyle/>
          <a:p>
            <a:r>
              <a:rPr lang="en-US" sz="4000" dirty="0"/>
              <a:t>Topics</a:t>
            </a:r>
          </a:p>
        </p:txBody>
      </p:sp>
      <p:sp>
        <p:nvSpPr>
          <p:cNvPr id="3" name="Content Placeholder 2">
            <a:extLst>
              <a:ext uri="{FF2B5EF4-FFF2-40B4-BE49-F238E27FC236}">
                <a16:creationId xmlns:a16="http://schemas.microsoft.com/office/drawing/2014/main" id="{64950B40-C144-4710-B6DC-1B4A0C498C6B}"/>
              </a:ext>
            </a:extLst>
          </p:cNvPr>
          <p:cNvSpPr>
            <a:spLocks noGrp="1"/>
          </p:cNvSpPr>
          <p:nvPr>
            <p:ph idx="1"/>
          </p:nvPr>
        </p:nvSpPr>
        <p:spPr/>
        <p:txBody>
          <a:bodyPr/>
          <a:lstStyle/>
          <a:p>
            <a:pPr lvl="1"/>
            <a:r>
              <a:rPr lang="en-US" sz="2000" dirty="0"/>
              <a:t>CIRB SharePoint Site</a:t>
            </a:r>
          </a:p>
          <a:p>
            <a:pPr lvl="1"/>
            <a:r>
              <a:rPr lang="en-US" sz="2000" dirty="0"/>
              <a:t>What is VAIRRS?</a:t>
            </a:r>
          </a:p>
          <a:p>
            <a:pPr lvl="1"/>
            <a:r>
              <a:rPr lang="en-US" sz="2000" dirty="0"/>
              <a:t>Accessing and Registering in IRBNet</a:t>
            </a:r>
          </a:p>
          <a:p>
            <a:pPr lvl="1"/>
            <a:r>
              <a:rPr lang="en-US" sz="2000" dirty="0"/>
              <a:t>CIRB Submission Process</a:t>
            </a:r>
          </a:p>
          <a:p>
            <a:pPr lvl="1"/>
            <a:r>
              <a:rPr lang="en-US" sz="2000" dirty="0"/>
              <a:t>Additional Guidance and Support</a:t>
            </a:r>
          </a:p>
          <a:p>
            <a:pPr lvl="1"/>
            <a:endParaRPr lang="en-US" sz="2200" dirty="0"/>
          </a:p>
        </p:txBody>
      </p:sp>
      <p:sp>
        <p:nvSpPr>
          <p:cNvPr id="4" name="Slide Number Placeholder 3">
            <a:extLst>
              <a:ext uri="{FF2B5EF4-FFF2-40B4-BE49-F238E27FC236}">
                <a16:creationId xmlns:a16="http://schemas.microsoft.com/office/drawing/2014/main" id="{A73F6A7B-1E1E-4653-8F2D-D33B63C86804}"/>
              </a:ext>
            </a:extLst>
          </p:cNvPr>
          <p:cNvSpPr>
            <a:spLocks noGrp="1"/>
          </p:cNvSpPr>
          <p:nvPr>
            <p:ph type="sldNum" sz="quarter" idx="10"/>
          </p:nvPr>
        </p:nvSpPr>
        <p:spPr/>
        <p:txBody>
          <a:bodyPr/>
          <a:lstStyle/>
          <a:p>
            <a:pPr>
              <a:defRPr/>
            </a:pPr>
            <a:fld id="{C32E41BC-F3C7-4440-964A-79A2B9AB8CF4}" type="slidenum">
              <a:rPr lang="en-US" smtClean="0"/>
              <a:pPr>
                <a:defRPr/>
              </a:pPr>
              <a:t>2</a:t>
            </a:fld>
            <a:endParaRPr lang="en-US"/>
          </a:p>
        </p:txBody>
      </p:sp>
    </p:spTree>
    <p:extLst>
      <p:ext uri="{BB962C8B-B14F-4D97-AF65-F5344CB8AC3E}">
        <p14:creationId xmlns:p14="http://schemas.microsoft.com/office/powerpoint/2010/main" val="867264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C14E-2F52-4551-B2F4-2C09FE769986}"/>
              </a:ext>
            </a:extLst>
          </p:cNvPr>
          <p:cNvSpPr>
            <a:spLocks noGrp="1"/>
          </p:cNvSpPr>
          <p:nvPr>
            <p:ph type="title"/>
          </p:nvPr>
        </p:nvSpPr>
        <p:spPr/>
        <p:txBody>
          <a:bodyPr/>
          <a:lstStyle/>
          <a:p>
            <a:r>
              <a:rPr lang="en-US" sz="4000" dirty="0">
                <a:solidFill>
                  <a:prstClr val="white"/>
                </a:solidFill>
              </a:rPr>
              <a:t>Step 5: Submit to CIRB</a:t>
            </a:r>
            <a:endParaRPr lang="en-US" dirty="0"/>
          </a:p>
        </p:txBody>
      </p:sp>
      <p:sp>
        <p:nvSpPr>
          <p:cNvPr id="4" name="Slide Number Placeholder 3">
            <a:extLst>
              <a:ext uri="{FF2B5EF4-FFF2-40B4-BE49-F238E27FC236}">
                <a16:creationId xmlns:a16="http://schemas.microsoft.com/office/drawing/2014/main" id="{BE42AC34-5DEC-4BDE-B150-454E043EE919}"/>
              </a:ext>
            </a:extLst>
          </p:cNvPr>
          <p:cNvSpPr>
            <a:spLocks noGrp="1"/>
          </p:cNvSpPr>
          <p:nvPr>
            <p:ph type="sldNum" sz="quarter" idx="10"/>
          </p:nvPr>
        </p:nvSpPr>
        <p:spPr/>
        <p:txBody>
          <a:bodyPr/>
          <a:lstStyle/>
          <a:p>
            <a:pPr>
              <a:defRPr/>
            </a:pPr>
            <a:fld id="{C32E41BC-F3C7-4440-964A-79A2B9AB8CF4}" type="slidenum">
              <a:rPr lang="en-US" smtClean="0"/>
              <a:pPr>
                <a:defRPr/>
              </a:pPr>
              <a:t>20</a:t>
            </a:fld>
            <a:endParaRPr lang="en-US"/>
          </a:p>
        </p:txBody>
      </p:sp>
      <p:pic>
        <p:nvPicPr>
          <p:cNvPr id="9" name="Content Placeholder 8">
            <a:extLst>
              <a:ext uri="{FF2B5EF4-FFF2-40B4-BE49-F238E27FC236}">
                <a16:creationId xmlns:a16="http://schemas.microsoft.com/office/drawing/2014/main" id="{FECD1705-E869-49B6-B73A-7AB46EB4C4C9}"/>
              </a:ext>
            </a:extLst>
          </p:cNvPr>
          <p:cNvPicPr>
            <a:picLocks noGrp="1" noChangeAspect="1"/>
          </p:cNvPicPr>
          <p:nvPr>
            <p:ph idx="1"/>
          </p:nvPr>
        </p:nvPicPr>
        <p:blipFill>
          <a:blip r:embed="rId3"/>
          <a:stretch>
            <a:fillRect/>
          </a:stretch>
        </p:blipFill>
        <p:spPr>
          <a:xfrm>
            <a:off x="457200" y="1860201"/>
            <a:ext cx="2166436" cy="3137597"/>
          </a:xfrm>
          <a:prstGeom prst="rect">
            <a:avLst/>
          </a:prstGeom>
        </p:spPr>
      </p:pic>
      <p:pic>
        <p:nvPicPr>
          <p:cNvPr id="10" name="Picture 9">
            <a:extLst>
              <a:ext uri="{FF2B5EF4-FFF2-40B4-BE49-F238E27FC236}">
                <a16:creationId xmlns:a16="http://schemas.microsoft.com/office/drawing/2014/main" id="{8420B7AC-A40F-4246-96D4-D2B51E364E7C}"/>
              </a:ext>
            </a:extLst>
          </p:cNvPr>
          <p:cNvPicPr>
            <a:picLocks noChangeAspect="1"/>
          </p:cNvPicPr>
          <p:nvPr/>
        </p:nvPicPr>
        <p:blipFill>
          <a:blip r:embed="rId4"/>
          <a:stretch>
            <a:fillRect/>
          </a:stretch>
        </p:blipFill>
        <p:spPr>
          <a:xfrm>
            <a:off x="3158875" y="1899634"/>
            <a:ext cx="5299510" cy="1990725"/>
          </a:xfrm>
          <a:prstGeom prst="rect">
            <a:avLst/>
          </a:prstGeom>
        </p:spPr>
      </p:pic>
      <p:pic>
        <p:nvPicPr>
          <p:cNvPr id="11" name="Picture 10">
            <a:extLst>
              <a:ext uri="{FF2B5EF4-FFF2-40B4-BE49-F238E27FC236}">
                <a16:creationId xmlns:a16="http://schemas.microsoft.com/office/drawing/2014/main" id="{1BF58D18-9841-43C8-91E3-61A2D7FBB8C9}"/>
              </a:ext>
            </a:extLst>
          </p:cNvPr>
          <p:cNvPicPr>
            <a:picLocks noChangeAspect="1"/>
          </p:cNvPicPr>
          <p:nvPr/>
        </p:nvPicPr>
        <p:blipFill>
          <a:blip r:embed="rId5"/>
          <a:stretch>
            <a:fillRect/>
          </a:stretch>
        </p:blipFill>
        <p:spPr>
          <a:xfrm>
            <a:off x="3239085" y="4385138"/>
            <a:ext cx="5305516" cy="1895475"/>
          </a:xfrm>
          <a:prstGeom prst="rect">
            <a:avLst/>
          </a:prstGeom>
        </p:spPr>
      </p:pic>
      <p:cxnSp>
        <p:nvCxnSpPr>
          <p:cNvPr id="13" name="Straight Arrow Connector 12">
            <a:extLst>
              <a:ext uri="{FF2B5EF4-FFF2-40B4-BE49-F238E27FC236}">
                <a16:creationId xmlns:a16="http://schemas.microsoft.com/office/drawing/2014/main" id="{ABED055B-41D0-44F9-9B21-DFEFAD13BB26}"/>
              </a:ext>
            </a:extLst>
          </p:cNvPr>
          <p:cNvCxnSpPr>
            <a:cxnSpLocks/>
          </p:cNvCxnSpPr>
          <p:nvPr/>
        </p:nvCxnSpPr>
        <p:spPr>
          <a:xfrm>
            <a:off x="2149642" y="2808392"/>
            <a:ext cx="1235242" cy="0"/>
          </a:xfrm>
          <a:prstGeom prst="straightConnector1">
            <a:avLst/>
          </a:prstGeom>
          <a:ln w="41275"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85FF5956-97B6-4D74-9001-BF939C8BB5C6}"/>
              </a:ext>
            </a:extLst>
          </p:cNvPr>
          <p:cNvCxnSpPr/>
          <p:nvPr/>
        </p:nvCxnSpPr>
        <p:spPr>
          <a:xfrm>
            <a:off x="6801853" y="3593432"/>
            <a:ext cx="0" cy="1187115"/>
          </a:xfrm>
          <a:prstGeom prst="straightConnector1">
            <a:avLst/>
          </a:prstGeom>
          <a:ln w="41275"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848F421C-612F-4E3E-8ED0-C4C74927776E}"/>
              </a:ext>
            </a:extLst>
          </p:cNvPr>
          <p:cNvSpPr txBox="1"/>
          <p:nvPr/>
        </p:nvSpPr>
        <p:spPr>
          <a:xfrm>
            <a:off x="354505" y="5133476"/>
            <a:ext cx="2800767" cy="1200329"/>
          </a:xfrm>
          <a:prstGeom prst="rect">
            <a:avLst/>
          </a:prstGeom>
          <a:noFill/>
        </p:spPr>
        <p:txBody>
          <a:bodyPr wrap="none" rtlCol="0">
            <a:spAutoFit/>
          </a:bodyPr>
          <a:lstStyle/>
          <a:p>
            <a:pPr marL="342900" indent="-342900">
              <a:buAutoNum type="arabicPeriod"/>
            </a:pPr>
            <a:r>
              <a:rPr lang="en-US" dirty="0"/>
              <a:t>Submit this Package</a:t>
            </a:r>
          </a:p>
          <a:p>
            <a:pPr marL="342900" indent="-342900">
              <a:buAutoNum type="arabicPeriod"/>
            </a:pPr>
            <a:r>
              <a:rPr lang="en-US" dirty="0"/>
              <a:t>Select VA CIRB</a:t>
            </a:r>
          </a:p>
          <a:p>
            <a:pPr marL="342900" indent="-342900">
              <a:buAutoNum type="arabicPeriod"/>
            </a:pPr>
            <a:r>
              <a:rPr lang="en-US" dirty="0"/>
              <a:t>Enter submission type</a:t>
            </a:r>
          </a:p>
          <a:p>
            <a:pPr marL="342900" indent="-342900">
              <a:buAutoNum type="arabicPeriod"/>
            </a:pPr>
            <a:r>
              <a:rPr lang="en-US" dirty="0"/>
              <a:t>Select Submit</a:t>
            </a:r>
          </a:p>
        </p:txBody>
      </p:sp>
    </p:spTree>
    <p:extLst>
      <p:ext uri="{BB962C8B-B14F-4D97-AF65-F5344CB8AC3E}">
        <p14:creationId xmlns:p14="http://schemas.microsoft.com/office/powerpoint/2010/main" val="4021329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505B-6349-4263-AC63-DAEBF1570F97}"/>
              </a:ext>
            </a:extLst>
          </p:cNvPr>
          <p:cNvSpPr>
            <a:spLocks noGrp="1"/>
          </p:cNvSpPr>
          <p:nvPr>
            <p:ph type="title"/>
          </p:nvPr>
        </p:nvSpPr>
        <p:spPr/>
        <p:txBody>
          <a:bodyPr/>
          <a:lstStyle/>
          <a:p>
            <a:r>
              <a:rPr lang="en-US" sz="4000" dirty="0"/>
              <a:t>Review Results</a:t>
            </a:r>
          </a:p>
        </p:txBody>
      </p:sp>
      <p:sp>
        <p:nvSpPr>
          <p:cNvPr id="4" name="Slide Number Placeholder 3">
            <a:extLst>
              <a:ext uri="{FF2B5EF4-FFF2-40B4-BE49-F238E27FC236}">
                <a16:creationId xmlns:a16="http://schemas.microsoft.com/office/drawing/2014/main" id="{74578F76-97D4-483D-8E5F-F2D69ACE2DF8}"/>
              </a:ext>
            </a:extLst>
          </p:cNvPr>
          <p:cNvSpPr>
            <a:spLocks noGrp="1"/>
          </p:cNvSpPr>
          <p:nvPr>
            <p:ph type="sldNum" sz="quarter" idx="10"/>
          </p:nvPr>
        </p:nvSpPr>
        <p:spPr/>
        <p:txBody>
          <a:bodyPr/>
          <a:lstStyle/>
          <a:p>
            <a:pPr>
              <a:defRPr/>
            </a:pPr>
            <a:fld id="{C32E41BC-F3C7-4440-964A-79A2B9AB8CF4}" type="slidenum">
              <a:rPr lang="en-US" smtClean="0"/>
              <a:pPr>
                <a:defRPr/>
              </a:pPr>
              <a:t>21</a:t>
            </a:fld>
            <a:endParaRPr lang="en-US"/>
          </a:p>
        </p:txBody>
      </p:sp>
      <p:pic>
        <p:nvPicPr>
          <p:cNvPr id="5" name="Picture 4">
            <a:extLst>
              <a:ext uri="{FF2B5EF4-FFF2-40B4-BE49-F238E27FC236}">
                <a16:creationId xmlns:a16="http://schemas.microsoft.com/office/drawing/2014/main" id="{D62689A9-0B4E-46DB-8C58-90AEB65C1F8D}"/>
              </a:ext>
            </a:extLst>
          </p:cNvPr>
          <p:cNvPicPr>
            <a:picLocks noChangeAspect="1"/>
          </p:cNvPicPr>
          <p:nvPr/>
        </p:nvPicPr>
        <p:blipFill>
          <a:blip r:embed="rId3"/>
          <a:stretch>
            <a:fillRect/>
          </a:stretch>
        </p:blipFill>
        <p:spPr>
          <a:xfrm>
            <a:off x="3172829" y="3803087"/>
            <a:ext cx="5190122" cy="2607321"/>
          </a:xfrm>
          <a:prstGeom prst="rect">
            <a:avLst/>
          </a:prstGeom>
          <a:ln>
            <a:solidFill>
              <a:srgbClr val="003399"/>
            </a:solidFill>
          </a:ln>
        </p:spPr>
      </p:pic>
      <p:sp>
        <p:nvSpPr>
          <p:cNvPr id="7" name="TextBox 6">
            <a:extLst>
              <a:ext uri="{FF2B5EF4-FFF2-40B4-BE49-F238E27FC236}">
                <a16:creationId xmlns:a16="http://schemas.microsoft.com/office/drawing/2014/main" id="{9183B64A-7A9C-4C7A-8BDD-FFCE427121F0}"/>
              </a:ext>
            </a:extLst>
          </p:cNvPr>
          <p:cNvSpPr txBox="1"/>
          <p:nvPr/>
        </p:nvSpPr>
        <p:spPr>
          <a:xfrm>
            <a:off x="202855" y="1927097"/>
            <a:ext cx="7301999" cy="646331"/>
          </a:xfrm>
          <a:prstGeom prst="rect">
            <a:avLst/>
          </a:prstGeom>
          <a:noFill/>
        </p:spPr>
        <p:txBody>
          <a:bodyPr wrap="none" rtlCol="0">
            <a:spAutoFit/>
          </a:bodyPr>
          <a:lstStyle/>
          <a:p>
            <a:r>
              <a:rPr lang="en-US" dirty="0"/>
              <a:t>The review results may be viewed by selecting Review Details on the </a:t>
            </a:r>
          </a:p>
          <a:p>
            <a:r>
              <a:rPr lang="en-US" dirty="0"/>
              <a:t>Project Overview page</a:t>
            </a:r>
          </a:p>
        </p:txBody>
      </p:sp>
      <p:pic>
        <p:nvPicPr>
          <p:cNvPr id="9" name="Picture 8">
            <a:extLst>
              <a:ext uri="{FF2B5EF4-FFF2-40B4-BE49-F238E27FC236}">
                <a16:creationId xmlns:a16="http://schemas.microsoft.com/office/drawing/2014/main" id="{45553A0B-5A9B-4D8B-95C0-8A78D4F1223E}"/>
              </a:ext>
            </a:extLst>
          </p:cNvPr>
          <p:cNvPicPr>
            <a:picLocks noChangeAspect="1"/>
          </p:cNvPicPr>
          <p:nvPr/>
        </p:nvPicPr>
        <p:blipFill rotWithShape="1">
          <a:blip r:embed="rId4"/>
          <a:srcRect t="64056" b="12006"/>
          <a:stretch/>
        </p:blipFill>
        <p:spPr>
          <a:xfrm>
            <a:off x="855997" y="2670880"/>
            <a:ext cx="5724525" cy="898358"/>
          </a:xfrm>
          <a:prstGeom prst="rect">
            <a:avLst/>
          </a:prstGeom>
          <a:ln>
            <a:solidFill>
              <a:srgbClr val="003399"/>
            </a:solidFill>
          </a:ln>
        </p:spPr>
      </p:pic>
      <p:cxnSp>
        <p:nvCxnSpPr>
          <p:cNvPr id="12" name="Straight Arrow Connector 11">
            <a:extLst>
              <a:ext uri="{FF2B5EF4-FFF2-40B4-BE49-F238E27FC236}">
                <a16:creationId xmlns:a16="http://schemas.microsoft.com/office/drawing/2014/main" id="{9233E455-DB88-4E4E-8F0A-B3AE0E04D165}"/>
              </a:ext>
            </a:extLst>
          </p:cNvPr>
          <p:cNvCxnSpPr>
            <a:cxnSpLocks/>
          </p:cNvCxnSpPr>
          <p:nvPr/>
        </p:nvCxnSpPr>
        <p:spPr>
          <a:xfrm>
            <a:off x="5630779" y="3429000"/>
            <a:ext cx="0" cy="854242"/>
          </a:xfrm>
          <a:prstGeom prst="straightConnector1">
            <a:avLst/>
          </a:prstGeom>
          <a:ln w="41275"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39213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AFD3-9AE5-404E-8146-B456295F3929}"/>
              </a:ext>
            </a:extLst>
          </p:cNvPr>
          <p:cNvSpPr>
            <a:spLocks noGrp="1"/>
          </p:cNvSpPr>
          <p:nvPr>
            <p:ph type="title"/>
          </p:nvPr>
        </p:nvSpPr>
        <p:spPr/>
        <p:txBody>
          <a:bodyPr/>
          <a:lstStyle/>
          <a:p>
            <a:r>
              <a:rPr lang="en-US" sz="4000" dirty="0"/>
              <a:t>Step 6: Local Reviews</a:t>
            </a:r>
          </a:p>
        </p:txBody>
      </p:sp>
      <p:sp>
        <p:nvSpPr>
          <p:cNvPr id="4" name="Slide Number Placeholder 3">
            <a:extLst>
              <a:ext uri="{FF2B5EF4-FFF2-40B4-BE49-F238E27FC236}">
                <a16:creationId xmlns:a16="http://schemas.microsoft.com/office/drawing/2014/main" id="{7A699750-5052-4174-8397-86B1A35FFBFF}"/>
              </a:ext>
            </a:extLst>
          </p:cNvPr>
          <p:cNvSpPr>
            <a:spLocks noGrp="1"/>
          </p:cNvSpPr>
          <p:nvPr>
            <p:ph type="sldNum" sz="quarter" idx="10"/>
          </p:nvPr>
        </p:nvSpPr>
        <p:spPr/>
        <p:txBody>
          <a:bodyPr/>
          <a:lstStyle/>
          <a:p>
            <a:pPr>
              <a:defRPr/>
            </a:pPr>
            <a:fld id="{C32E41BC-F3C7-4440-964A-79A2B9AB8CF4}" type="slidenum">
              <a:rPr lang="en-US" smtClean="0"/>
              <a:pPr>
                <a:defRPr/>
              </a:pPr>
              <a:t>22</a:t>
            </a:fld>
            <a:endParaRPr lang="en-US"/>
          </a:p>
        </p:txBody>
      </p:sp>
      <p:graphicFrame>
        <p:nvGraphicFramePr>
          <p:cNvPr id="5" name="Content Placeholder 4">
            <a:extLst>
              <a:ext uri="{FF2B5EF4-FFF2-40B4-BE49-F238E27FC236}">
                <a16:creationId xmlns:a16="http://schemas.microsoft.com/office/drawing/2014/main" id="{4B4D7A6E-F1CD-4700-B735-7EFBD5EE4F1C}"/>
              </a:ext>
            </a:extLst>
          </p:cNvPr>
          <p:cNvGraphicFramePr>
            <a:graphicFrameLocks noGrp="1" noChangeAspect="1"/>
          </p:cNvGraphicFramePr>
          <p:nvPr>
            <p:ph idx="1"/>
          </p:nvPr>
        </p:nvGraphicFramePr>
        <p:xfrm>
          <a:off x="1631156" y="2146300"/>
          <a:ext cx="5881688" cy="3768725"/>
        </p:xfrm>
        <a:graphic>
          <a:graphicData uri="http://schemas.openxmlformats.org/presentationml/2006/ole">
            <mc:AlternateContent xmlns:mc="http://schemas.openxmlformats.org/markup-compatibility/2006">
              <mc:Choice xmlns:v="urn:schemas-microsoft-com:vml" Requires="v">
                <p:oleObj spid="_x0000_s3094" r:id="rId4" imgW="5882387" imgH="3767962" progId="Visio.Drawing.11">
                  <p:embed/>
                </p:oleObj>
              </mc:Choice>
              <mc:Fallback>
                <p:oleObj r:id="rId4" imgW="5882387" imgH="3767962" progId="Visio.Drawing.11">
                  <p:embed/>
                  <p:pic>
                    <p:nvPicPr>
                      <p:cNvPr id="5" name="Content Placeholder 4">
                        <a:extLst>
                          <a:ext uri="{FF2B5EF4-FFF2-40B4-BE49-F238E27FC236}">
                            <a16:creationId xmlns:a16="http://schemas.microsoft.com/office/drawing/2014/main" id="{4B4D7A6E-F1CD-4700-B735-7EFBD5EE4F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156" y="2146300"/>
                        <a:ext cx="5881688" cy="3768725"/>
                      </a:xfrm>
                      <a:prstGeom prst="rect">
                        <a:avLst/>
                      </a:prstGeom>
                      <a:noFill/>
                    </p:spPr>
                  </p:pic>
                </p:oleObj>
              </mc:Fallback>
            </mc:AlternateContent>
          </a:graphicData>
        </a:graphic>
      </p:graphicFrame>
      <p:sp>
        <p:nvSpPr>
          <p:cNvPr id="6" name="Oval 5">
            <a:extLst>
              <a:ext uri="{FF2B5EF4-FFF2-40B4-BE49-F238E27FC236}">
                <a16:creationId xmlns:a16="http://schemas.microsoft.com/office/drawing/2014/main" id="{6ABE5D70-0084-4389-9DA0-5E25583D0283}"/>
              </a:ext>
            </a:extLst>
          </p:cNvPr>
          <p:cNvSpPr/>
          <p:nvPr/>
        </p:nvSpPr>
        <p:spPr>
          <a:xfrm>
            <a:off x="4058653" y="2839452"/>
            <a:ext cx="2101515" cy="1684421"/>
          </a:xfrm>
          <a:prstGeom prst="ellipse">
            <a:avLst/>
          </a:prstGeom>
          <a:solidFill>
            <a:srgbClr val="F6D1D3">
              <a:alpha val="23922"/>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084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AFB0-A3D0-447F-B5A4-7E9E78B9CB7D}"/>
              </a:ext>
            </a:extLst>
          </p:cNvPr>
          <p:cNvSpPr>
            <a:spLocks noGrp="1"/>
          </p:cNvSpPr>
          <p:nvPr>
            <p:ph type="title"/>
          </p:nvPr>
        </p:nvSpPr>
        <p:spPr/>
        <p:txBody>
          <a:bodyPr/>
          <a:lstStyle/>
          <a:p>
            <a:r>
              <a:rPr lang="en-US" sz="4000" dirty="0"/>
              <a:t>Demonstration</a:t>
            </a:r>
          </a:p>
        </p:txBody>
      </p:sp>
      <p:pic>
        <p:nvPicPr>
          <p:cNvPr id="6" name="Content Placeholder 5" descr="Text, whiteboard&#10;&#10;Description automatically generated">
            <a:extLst>
              <a:ext uri="{FF2B5EF4-FFF2-40B4-BE49-F238E27FC236}">
                <a16:creationId xmlns:a16="http://schemas.microsoft.com/office/drawing/2014/main" id="{B1C2DB2B-7759-4BBA-A63C-4ED200ECD229}"/>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778000" y="1935163"/>
            <a:ext cx="5588000" cy="4191000"/>
          </a:xfrm>
        </p:spPr>
      </p:pic>
      <p:sp>
        <p:nvSpPr>
          <p:cNvPr id="4" name="Slide Number Placeholder 3">
            <a:extLst>
              <a:ext uri="{FF2B5EF4-FFF2-40B4-BE49-F238E27FC236}">
                <a16:creationId xmlns:a16="http://schemas.microsoft.com/office/drawing/2014/main" id="{C261F0CB-7110-4C0C-82E1-8D9B148C3330}"/>
              </a:ext>
            </a:extLst>
          </p:cNvPr>
          <p:cNvSpPr>
            <a:spLocks noGrp="1"/>
          </p:cNvSpPr>
          <p:nvPr>
            <p:ph type="sldNum" sz="quarter" idx="10"/>
          </p:nvPr>
        </p:nvSpPr>
        <p:spPr/>
        <p:txBody>
          <a:bodyPr/>
          <a:lstStyle/>
          <a:p>
            <a:pPr>
              <a:defRPr/>
            </a:pPr>
            <a:fld id="{C32E41BC-F3C7-4440-964A-79A2B9AB8CF4}" type="slidenum">
              <a:rPr lang="en-US" smtClean="0"/>
              <a:pPr>
                <a:defRPr/>
              </a:pPr>
              <a:t>23</a:t>
            </a:fld>
            <a:endParaRPr lang="en-US"/>
          </a:p>
        </p:txBody>
      </p:sp>
    </p:spTree>
    <p:extLst>
      <p:ext uri="{BB962C8B-B14F-4D97-AF65-F5344CB8AC3E}">
        <p14:creationId xmlns:p14="http://schemas.microsoft.com/office/powerpoint/2010/main" val="999687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9CAD-C6F0-42D5-824E-8C30C69F6EF0}"/>
              </a:ext>
            </a:extLst>
          </p:cNvPr>
          <p:cNvSpPr>
            <a:spLocks noGrp="1"/>
          </p:cNvSpPr>
          <p:nvPr>
            <p:ph type="title"/>
          </p:nvPr>
        </p:nvSpPr>
        <p:spPr/>
        <p:txBody>
          <a:bodyPr/>
          <a:lstStyle/>
          <a:p>
            <a:r>
              <a:rPr lang="en-US" sz="4000" dirty="0"/>
              <a:t>In Summary …</a:t>
            </a:r>
          </a:p>
        </p:txBody>
      </p:sp>
      <p:sp>
        <p:nvSpPr>
          <p:cNvPr id="3" name="Content Placeholder 2">
            <a:extLst>
              <a:ext uri="{FF2B5EF4-FFF2-40B4-BE49-F238E27FC236}">
                <a16:creationId xmlns:a16="http://schemas.microsoft.com/office/drawing/2014/main" id="{8B36BB74-718B-4391-96C6-D7BDC78DFE4A}"/>
              </a:ext>
            </a:extLst>
          </p:cNvPr>
          <p:cNvSpPr>
            <a:spLocks noGrp="1"/>
          </p:cNvSpPr>
          <p:nvPr>
            <p:ph idx="1"/>
          </p:nvPr>
        </p:nvSpPr>
        <p:spPr/>
        <p:txBody>
          <a:bodyPr/>
          <a:lstStyle/>
          <a:p>
            <a:r>
              <a:rPr lang="en-US" dirty="0"/>
              <a:t>VA Central IRB submissions begin </a:t>
            </a:r>
            <a:r>
              <a:rPr lang="en-US" b="1" dirty="0">
                <a:solidFill>
                  <a:srgbClr val="FF0000"/>
                </a:solidFill>
              </a:rPr>
              <a:t>March 15th</a:t>
            </a:r>
          </a:p>
          <a:p>
            <a:r>
              <a:rPr lang="en-US" dirty="0"/>
              <a:t>Register for an IRBNet account</a:t>
            </a:r>
          </a:p>
          <a:p>
            <a:r>
              <a:rPr lang="en-US" dirty="0"/>
              <a:t>Add your appointed VA Central IRB Site Liaison to the roster in your Research Administration workspace</a:t>
            </a:r>
          </a:p>
          <a:p>
            <a:endParaRPr lang="en-US" dirty="0"/>
          </a:p>
        </p:txBody>
      </p:sp>
      <p:sp>
        <p:nvSpPr>
          <p:cNvPr id="4" name="Slide Number Placeholder 3">
            <a:extLst>
              <a:ext uri="{FF2B5EF4-FFF2-40B4-BE49-F238E27FC236}">
                <a16:creationId xmlns:a16="http://schemas.microsoft.com/office/drawing/2014/main" id="{C77DC8B3-B9BF-48B3-BB03-91FF03718A20}"/>
              </a:ext>
            </a:extLst>
          </p:cNvPr>
          <p:cNvSpPr>
            <a:spLocks noGrp="1"/>
          </p:cNvSpPr>
          <p:nvPr>
            <p:ph type="sldNum" sz="quarter" idx="10"/>
          </p:nvPr>
        </p:nvSpPr>
        <p:spPr/>
        <p:txBody>
          <a:bodyPr/>
          <a:lstStyle/>
          <a:p>
            <a:pPr>
              <a:defRPr/>
            </a:pPr>
            <a:fld id="{C32E41BC-F3C7-4440-964A-79A2B9AB8CF4}" type="slidenum">
              <a:rPr lang="en-US" smtClean="0"/>
              <a:pPr>
                <a:defRPr/>
              </a:pPr>
              <a:t>24</a:t>
            </a:fld>
            <a:endParaRPr lang="en-US"/>
          </a:p>
        </p:txBody>
      </p:sp>
      <p:pic>
        <p:nvPicPr>
          <p:cNvPr id="6" name="Picture 5" descr="A picture containing white&#10;&#10;Description automatically generated">
            <a:extLst>
              <a:ext uri="{FF2B5EF4-FFF2-40B4-BE49-F238E27FC236}">
                <a16:creationId xmlns:a16="http://schemas.microsoft.com/office/drawing/2014/main" id="{493D3D6B-7D5F-4F30-8B2F-E43388BCC97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4763" b="24420"/>
          <a:stretch/>
        </p:blipFill>
        <p:spPr>
          <a:xfrm>
            <a:off x="589547" y="3765888"/>
            <a:ext cx="8097253" cy="2057400"/>
          </a:xfrm>
          <a:prstGeom prst="rect">
            <a:avLst/>
          </a:prstGeom>
        </p:spPr>
      </p:pic>
    </p:spTree>
    <p:extLst>
      <p:ext uri="{BB962C8B-B14F-4D97-AF65-F5344CB8AC3E}">
        <p14:creationId xmlns:p14="http://schemas.microsoft.com/office/powerpoint/2010/main" val="1718185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6A8B-0DF2-4486-B854-1E7514CE980C}"/>
              </a:ext>
            </a:extLst>
          </p:cNvPr>
          <p:cNvSpPr>
            <a:spLocks noGrp="1"/>
          </p:cNvSpPr>
          <p:nvPr>
            <p:ph type="title"/>
          </p:nvPr>
        </p:nvSpPr>
        <p:spPr/>
        <p:txBody>
          <a:bodyPr/>
          <a:lstStyle/>
          <a:p>
            <a:r>
              <a:rPr lang="en-US" sz="4000" dirty="0"/>
              <a:t>Additional Guidance and Support</a:t>
            </a:r>
            <a:endParaRPr lang="en-US" dirty="0"/>
          </a:p>
        </p:txBody>
      </p:sp>
      <p:sp>
        <p:nvSpPr>
          <p:cNvPr id="3" name="Content Placeholder 2">
            <a:extLst>
              <a:ext uri="{FF2B5EF4-FFF2-40B4-BE49-F238E27FC236}">
                <a16:creationId xmlns:a16="http://schemas.microsoft.com/office/drawing/2014/main" id="{FF5FBE01-72AC-44D0-942F-4DB603777500}"/>
              </a:ext>
            </a:extLst>
          </p:cNvPr>
          <p:cNvSpPr>
            <a:spLocks noGrp="1"/>
          </p:cNvSpPr>
          <p:nvPr>
            <p:ph idx="1"/>
          </p:nvPr>
        </p:nvSpPr>
        <p:spPr>
          <a:xfrm>
            <a:off x="457200" y="1935651"/>
            <a:ext cx="8229600" cy="859308"/>
          </a:xfrm>
        </p:spPr>
        <p:txBody>
          <a:bodyPr/>
          <a:lstStyle/>
          <a:p>
            <a:r>
              <a:rPr lang="en-US" dirty="0"/>
              <a:t>VAIRRS SharePoint Portal: </a:t>
            </a:r>
            <a:r>
              <a:rPr lang="en-US" dirty="0">
                <a:hlinkClick r:id="rId3"/>
              </a:rPr>
              <a:t>https://dvagov.sharepoint.com/sites/VHAORPPE/VAIRRS</a:t>
            </a:r>
            <a:endParaRPr lang="en-US" dirty="0"/>
          </a:p>
          <a:p>
            <a:r>
              <a:rPr lang="en-US" dirty="0"/>
              <a:t>VAIRRS Website: </a:t>
            </a:r>
            <a:r>
              <a:rPr lang="en-US" dirty="0">
                <a:hlinkClick r:id="rId4"/>
              </a:rPr>
              <a:t>https://www.research.va.gov/programs/orppe/vairrs/default.cfm</a:t>
            </a:r>
            <a:endParaRPr lang="en-US" dirty="0"/>
          </a:p>
          <a:p>
            <a:r>
              <a:rPr lang="en-US" dirty="0"/>
              <a:t>For questions regarding local submission procedures:</a:t>
            </a:r>
          </a:p>
          <a:p>
            <a:pPr lvl="1"/>
            <a:r>
              <a:rPr lang="en-US" dirty="0"/>
              <a:t>Contact your local research office</a:t>
            </a:r>
          </a:p>
          <a:p>
            <a:r>
              <a:rPr lang="en-US" dirty="0"/>
              <a:t>For questions related to CIRB processes:</a:t>
            </a:r>
          </a:p>
          <a:p>
            <a:pPr lvl="1"/>
            <a:r>
              <a:rPr lang="en-US" dirty="0"/>
              <a:t>Contact the IRB Manager</a:t>
            </a:r>
          </a:p>
          <a:p>
            <a:r>
              <a:rPr lang="en-US" dirty="0"/>
              <a:t>For questions related to the VAIRRS program:</a:t>
            </a:r>
          </a:p>
          <a:p>
            <a:pPr lvl="1"/>
            <a:r>
              <a:rPr lang="en-US" dirty="0"/>
              <a:t>Contact Angela Foster at </a:t>
            </a:r>
            <a:r>
              <a:rPr lang="en-US" dirty="0">
                <a:hlinkClick r:id="rId5"/>
              </a:rPr>
              <a:t>angela.foster@va.gov</a:t>
            </a:r>
            <a:r>
              <a:rPr lang="en-US" dirty="0"/>
              <a:t> or </a:t>
            </a:r>
            <a:r>
              <a:rPr lang="en-US" dirty="0">
                <a:hlinkClick r:id="rId6"/>
              </a:rPr>
              <a:t>VAIRRS@va.gov</a:t>
            </a:r>
            <a:endParaRPr lang="en-US" dirty="0"/>
          </a:p>
          <a:p>
            <a:r>
              <a:rPr lang="en-US" dirty="0"/>
              <a:t>For technical issues with IRBNet or to request updates to your roster configuration:</a:t>
            </a:r>
          </a:p>
          <a:p>
            <a:pPr lvl="1"/>
            <a:r>
              <a:rPr lang="en-US" dirty="0"/>
              <a:t>Contact IRBNet Support at govsupport@irbnet.org</a:t>
            </a:r>
          </a:p>
        </p:txBody>
      </p:sp>
      <p:sp>
        <p:nvSpPr>
          <p:cNvPr id="4" name="Slide Number Placeholder 3">
            <a:extLst>
              <a:ext uri="{FF2B5EF4-FFF2-40B4-BE49-F238E27FC236}">
                <a16:creationId xmlns:a16="http://schemas.microsoft.com/office/drawing/2014/main" id="{F021A73F-CF9C-4A44-BF4D-05232B03D0AF}"/>
              </a:ext>
            </a:extLst>
          </p:cNvPr>
          <p:cNvSpPr>
            <a:spLocks noGrp="1"/>
          </p:cNvSpPr>
          <p:nvPr>
            <p:ph type="sldNum" sz="quarter" idx="10"/>
          </p:nvPr>
        </p:nvSpPr>
        <p:spPr/>
        <p:txBody>
          <a:bodyPr/>
          <a:lstStyle/>
          <a:p>
            <a:pPr>
              <a:defRPr/>
            </a:pPr>
            <a:fld id="{C32E41BC-F3C7-4440-964A-79A2B9AB8CF4}" type="slidenum">
              <a:rPr lang="en-US" smtClean="0"/>
              <a:pPr>
                <a:defRPr/>
              </a:pPr>
              <a:t>25</a:t>
            </a:fld>
            <a:endParaRPr lang="en-US"/>
          </a:p>
        </p:txBody>
      </p:sp>
    </p:spTree>
    <p:extLst>
      <p:ext uri="{BB962C8B-B14F-4D97-AF65-F5344CB8AC3E}">
        <p14:creationId xmlns:p14="http://schemas.microsoft.com/office/powerpoint/2010/main" val="316713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5DA8-5BD3-40E3-8205-843EE11E4BA8}"/>
              </a:ext>
            </a:extLst>
          </p:cNvPr>
          <p:cNvSpPr>
            <a:spLocks noGrp="1"/>
          </p:cNvSpPr>
          <p:nvPr>
            <p:ph type="title"/>
          </p:nvPr>
        </p:nvSpPr>
        <p:spPr/>
        <p:txBody>
          <a:bodyPr/>
          <a:lstStyle/>
          <a:p>
            <a:r>
              <a:rPr lang="en-US" sz="4000" dirty="0"/>
              <a:t>IRBNet Terms	</a:t>
            </a:r>
          </a:p>
        </p:txBody>
      </p:sp>
      <p:sp>
        <p:nvSpPr>
          <p:cNvPr id="3" name="Content Placeholder 2">
            <a:extLst>
              <a:ext uri="{FF2B5EF4-FFF2-40B4-BE49-F238E27FC236}">
                <a16:creationId xmlns:a16="http://schemas.microsoft.com/office/drawing/2014/main" id="{EA1456FB-38C1-40FF-B934-46C0443D7580}"/>
              </a:ext>
            </a:extLst>
          </p:cNvPr>
          <p:cNvSpPr>
            <a:spLocks noGrp="1"/>
          </p:cNvSpPr>
          <p:nvPr>
            <p:ph idx="1"/>
          </p:nvPr>
        </p:nvSpPr>
        <p:spPr/>
        <p:txBody>
          <a:bodyPr/>
          <a:lstStyle/>
          <a:p>
            <a:r>
              <a:rPr lang="en-US" b="1" dirty="0"/>
              <a:t>Institution/Organization</a:t>
            </a:r>
            <a:r>
              <a:rPr lang="en-US" dirty="0"/>
              <a:t> – Each VAMC and the Central IRB are considered ‘Organizations’ in IRBNet.</a:t>
            </a:r>
          </a:p>
          <a:p>
            <a:r>
              <a:rPr lang="en-US" b="1" dirty="0"/>
              <a:t>Workspace</a:t>
            </a:r>
            <a:r>
              <a:rPr lang="en-US" dirty="0"/>
              <a:t> – Each Board or Panel at an Institution has a logical ‘workspace’ to manage submissions to that panel and conduct reviews</a:t>
            </a:r>
          </a:p>
          <a:p>
            <a:r>
              <a:rPr lang="en-US" b="1" dirty="0"/>
              <a:t>Package</a:t>
            </a:r>
            <a:r>
              <a:rPr lang="en-US" dirty="0"/>
              <a:t> – Package and submission are used interchangeably.  A package represents the individual submissions (Initial Review, CR, Amendments, etc.) for a project.</a:t>
            </a:r>
          </a:p>
          <a:p>
            <a:r>
              <a:rPr lang="en-US" b="1" dirty="0"/>
              <a:t>Submission Manager </a:t>
            </a:r>
            <a:r>
              <a:rPr lang="en-US" dirty="0"/>
              <a:t>– The Submission Manager is the primary user interface for all user roles.  The submissions viewable in your Submission Manager are dependent on your role, permission level, shared submissions, and selected (manual or default) filters.</a:t>
            </a:r>
          </a:p>
          <a:p>
            <a:r>
              <a:rPr lang="en-US" b="1" dirty="0"/>
              <a:t>IRBNet ID </a:t>
            </a:r>
            <a:r>
              <a:rPr lang="en-US" dirty="0"/>
              <a:t>– The IRBNet ID is the unique identifier for every Project and Package.  The numbers before the dash represent the Project and the number after the dash represent the package.</a:t>
            </a:r>
          </a:p>
          <a:p>
            <a:endParaRPr lang="en-US" dirty="0"/>
          </a:p>
        </p:txBody>
      </p:sp>
      <p:sp>
        <p:nvSpPr>
          <p:cNvPr id="4" name="Slide Number Placeholder 3">
            <a:extLst>
              <a:ext uri="{FF2B5EF4-FFF2-40B4-BE49-F238E27FC236}">
                <a16:creationId xmlns:a16="http://schemas.microsoft.com/office/drawing/2014/main" id="{85B204D4-E5C3-4480-90AE-243DB5D7CF2D}"/>
              </a:ext>
            </a:extLst>
          </p:cNvPr>
          <p:cNvSpPr>
            <a:spLocks noGrp="1"/>
          </p:cNvSpPr>
          <p:nvPr>
            <p:ph type="sldNum" sz="quarter" idx="10"/>
          </p:nvPr>
        </p:nvSpPr>
        <p:spPr/>
        <p:txBody>
          <a:bodyPr/>
          <a:lstStyle/>
          <a:p>
            <a:pPr>
              <a:defRPr/>
            </a:pPr>
            <a:fld id="{C32E41BC-F3C7-4440-964A-79A2B9AB8CF4}" type="slidenum">
              <a:rPr lang="en-US" smtClean="0"/>
              <a:pPr>
                <a:defRPr/>
              </a:pPr>
              <a:t>26</a:t>
            </a:fld>
            <a:endParaRPr lang="en-US"/>
          </a:p>
        </p:txBody>
      </p:sp>
    </p:spTree>
    <p:extLst>
      <p:ext uri="{BB962C8B-B14F-4D97-AF65-F5344CB8AC3E}">
        <p14:creationId xmlns:p14="http://schemas.microsoft.com/office/powerpoint/2010/main" val="2366568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3782-DCBF-4DC3-BF63-5EE5E809F7A3}"/>
              </a:ext>
            </a:extLst>
          </p:cNvPr>
          <p:cNvSpPr>
            <a:spLocks noGrp="1"/>
          </p:cNvSpPr>
          <p:nvPr>
            <p:ph type="title"/>
          </p:nvPr>
        </p:nvSpPr>
        <p:spPr/>
        <p:txBody>
          <a:bodyPr/>
          <a:lstStyle/>
          <a:p>
            <a:r>
              <a:rPr lang="en-US" dirty="0"/>
              <a:t>VAIRRS Go Live Schedule</a:t>
            </a:r>
          </a:p>
        </p:txBody>
      </p:sp>
      <p:sp>
        <p:nvSpPr>
          <p:cNvPr id="4" name="Slide Number Placeholder 3">
            <a:extLst>
              <a:ext uri="{FF2B5EF4-FFF2-40B4-BE49-F238E27FC236}">
                <a16:creationId xmlns:a16="http://schemas.microsoft.com/office/drawing/2014/main" id="{D791A994-9812-4886-8774-51E8273D6A95}"/>
              </a:ext>
            </a:extLst>
          </p:cNvPr>
          <p:cNvSpPr>
            <a:spLocks noGrp="1"/>
          </p:cNvSpPr>
          <p:nvPr>
            <p:ph type="sldNum" sz="quarter" idx="10"/>
          </p:nvPr>
        </p:nvSpPr>
        <p:spPr/>
        <p:txBody>
          <a:bodyPr/>
          <a:lstStyle/>
          <a:p>
            <a:pPr>
              <a:defRPr/>
            </a:pPr>
            <a:fld id="{C32E41BC-F3C7-4440-964A-79A2B9AB8CF4}" type="slidenum">
              <a:rPr lang="en-US" smtClean="0"/>
              <a:pPr>
                <a:defRPr/>
              </a:pPr>
              <a:t>27</a:t>
            </a:fld>
            <a:endParaRPr lang="en-US"/>
          </a:p>
        </p:txBody>
      </p:sp>
      <p:graphicFrame>
        <p:nvGraphicFramePr>
          <p:cNvPr id="24" name="Object 23">
            <a:extLst>
              <a:ext uri="{FF2B5EF4-FFF2-40B4-BE49-F238E27FC236}">
                <a16:creationId xmlns:a16="http://schemas.microsoft.com/office/drawing/2014/main" id="{5B888261-5123-4A83-9D05-18C220797B02}"/>
              </a:ext>
            </a:extLst>
          </p:cNvPr>
          <p:cNvGraphicFramePr>
            <a:graphicFrameLocks noChangeAspect="1"/>
          </p:cNvGraphicFramePr>
          <p:nvPr>
            <p:extLst>
              <p:ext uri="{D42A27DB-BD31-4B8C-83A1-F6EECF244321}">
                <p14:modId xmlns:p14="http://schemas.microsoft.com/office/powerpoint/2010/main" val="2945826281"/>
              </p:ext>
            </p:extLst>
          </p:nvPr>
        </p:nvGraphicFramePr>
        <p:xfrm>
          <a:off x="1009650" y="2093119"/>
          <a:ext cx="7124700" cy="3629025"/>
        </p:xfrm>
        <a:graphic>
          <a:graphicData uri="http://schemas.openxmlformats.org/presentationml/2006/ole">
            <mc:AlternateContent xmlns:mc="http://schemas.openxmlformats.org/markup-compatibility/2006">
              <mc:Choice xmlns:v="urn:schemas-microsoft-com:vml" Requires="v">
                <p:oleObj spid="_x0000_s2070" name="Worksheet" r:id="rId4" imgW="7124700" imgH="3629025" progId="Excel.Sheet.12">
                  <p:embed/>
                </p:oleObj>
              </mc:Choice>
              <mc:Fallback>
                <p:oleObj name="Worksheet" r:id="rId4" imgW="7124700" imgH="3629025" progId="Excel.Sheet.12">
                  <p:embed/>
                  <p:pic>
                    <p:nvPicPr>
                      <p:cNvPr id="0" name=""/>
                      <p:cNvPicPr/>
                      <p:nvPr/>
                    </p:nvPicPr>
                    <p:blipFill>
                      <a:blip r:embed="rId5"/>
                      <a:stretch>
                        <a:fillRect/>
                      </a:stretch>
                    </p:blipFill>
                    <p:spPr>
                      <a:xfrm>
                        <a:off x="1009650" y="2093119"/>
                        <a:ext cx="7124700" cy="3629025"/>
                      </a:xfrm>
                      <a:prstGeom prst="rect">
                        <a:avLst/>
                      </a:prstGeom>
                    </p:spPr>
                  </p:pic>
                </p:oleObj>
              </mc:Fallback>
            </mc:AlternateContent>
          </a:graphicData>
        </a:graphic>
      </p:graphicFrame>
    </p:spTree>
    <p:extLst>
      <p:ext uri="{BB962C8B-B14F-4D97-AF65-F5344CB8AC3E}">
        <p14:creationId xmlns:p14="http://schemas.microsoft.com/office/powerpoint/2010/main" val="3203539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CC712-4ADD-4A79-B64A-B90B46CA7942}"/>
              </a:ext>
            </a:extLst>
          </p:cNvPr>
          <p:cNvSpPr>
            <a:spLocks noGrp="1"/>
          </p:cNvSpPr>
          <p:nvPr>
            <p:ph type="title"/>
          </p:nvPr>
        </p:nvSpPr>
        <p:spPr/>
        <p:txBody>
          <a:bodyPr/>
          <a:lstStyle/>
          <a:p>
            <a:pPr algn="ctr"/>
            <a:r>
              <a:rPr lang="en-US" sz="4000" dirty="0"/>
              <a:t>Thank You for Attending!</a:t>
            </a:r>
          </a:p>
        </p:txBody>
      </p:sp>
      <p:sp>
        <p:nvSpPr>
          <p:cNvPr id="4" name="Slide Number Placeholder 3">
            <a:extLst>
              <a:ext uri="{FF2B5EF4-FFF2-40B4-BE49-F238E27FC236}">
                <a16:creationId xmlns:a16="http://schemas.microsoft.com/office/drawing/2014/main" id="{153760FC-0946-47B7-93EE-4EA51DA34CC3}"/>
              </a:ext>
            </a:extLst>
          </p:cNvPr>
          <p:cNvSpPr>
            <a:spLocks noGrp="1"/>
          </p:cNvSpPr>
          <p:nvPr>
            <p:ph type="sldNum" sz="quarter" idx="10"/>
          </p:nvPr>
        </p:nvSpPr>
        <p:spPr/>
        <p:txBody>
          <a:bodyPr/>
          <a:lstStyle/>
          <a:p>
            <a:pPr>
              <a:defRPr/>
            </a:pPr>
            <a:fld id="{C32E41BC-F3C7-4440-964A-79A2B9AB8CF4}" type="slidenum">
              <a:rPr lang="en-US" smtClean="0"/>
              <a:pPr>
                <a:defRPr/>
              </a:pPr>
              <a:t>28</a:t>
            </a:fld>
            <a:endParaRPr lang="en-US"/>
          </a:p>
        </p:txBody>
      </p:sp>
      <p:pic>
        <p:nvPicPr>
          <p:cNvPr id="9" name="Picture 8">
            <a:extLst>
              <a:ext uri="{FF2B5EF4-FFF2-40B4-BE49-F238E27FC236}">
                <a16:creationId xmlns:a16="http://schemas.microsoft.com/office/drawing/2014/main" id="{6A37A71A-AC87-4DBB-87B7-88265F56BF1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51670" y="2041999"/>
            <a:ext cx="4640660" cy="3480495"/>
          </a:xfrm>
          <a:prstGeom prst="rect">
            <a:avLst/>
          </a:prstGeom>
        </p:spPr>
      </p:pic>
    </p:spTree>
    <p:extLst>
      <p:ext uri="{BB962C8B-B14F-4D97-AF65-F5344CB8AC3E}">
        <p14:creationId xmlns:p14="http://schemas.microsoft.com/office/powerpoint/2010/main" val="1187720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0E829-A7F5-4B4F-AAAE-07122A358B69}"/>
              </a:ext>
            </a:extLst>
          </p:cNvPr>
          <p:cNvSpPr>
            <a:spLocks noGrp="1"/>
          </p:cNvSpPr>
          <p:nvPr>
            <p:ph type="title"/>
          </p:nvPr>
        </p:nvSpPr>
        <p:spPr/>
        <p:txBody>
          <a:bodyPr/>
          <a:lstStyle/>
          <a:p>
            <a:pPr algn="ctr"/>
            <a:r>
              <a:rPr lang="en-US" sz="4000" dirty="0"/>
              <a:t>Questions?</a:t>
            </a:r>
          </a:p>
        </p:txBody>
      </p:sp>
      <p:pic>
        <p:nvPicPr>
          <p:cNvPr id="6" name="Content Placeholder 5" descr="A picture containing chart&#10;&#10;Description automatically generated">
            <a:extLst>
              <a:ext uri="{FF2B5EF4-FFF2-40B4-BE49-F238E27FC236}">
                <a16:creationId xmlns:a16="http://schemas.microsoft.com/office/drawing/2014/main" id="{5E127296-0CEB-49E4-8F76-385A356D4344}"/>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645920" y="2079943"/>
            <a:ext cx="5852160" cy="3901440"/>
          </a:xfrm>
        </p:spPr>
      </p:pic>
      <p:sp>
        <p:nvSpPr>
          <p:cNvPr id="4" name="Slide Number Placeholder 3">
            <a:extLst>
              <a:ext uri="{FF2B5EF4-FFF2-40B4-BE49-F238E27FC236}">
                <a16:creationId xmlns:a16="http://schemas.microsoft.com/office/drawing/2014/main" id="{11C8BFC3-8B63-4623-9758-797B2DA9A982}"/>
              </a:ext>
            </a:extLst>
          </p:cNvPr>
          <p:cNvSpPr>
            <a:spLocks noGrp="1"/>
          </p:cNvSpPr>
          <p:nvPr>
            <p:ph type="sldNum" sz="quarter" idx="10"/>
          </p:nvPr>
        </p:nvSpPr>
        <p:spPr/>
        <p:txBody>
          <a:bodyPr/>
          <a:lstStyle/>
          <a:p>
            <a:pPr>
              <a:defRPr/>
            </a:pPr>
            <a:fld id="{C32E41BC-F3C7-4440-964A-79A2B9AB8CF4}" type="slidenum">
              <a:rPr lang="en-US" smtClean="0"/>
              <a:pPr>
                <a:defRPr/>
              </a:pPr>
              <a:t>29</a:t>
            </a:fld>
            <a:endParaRPr lang="en-US"/>
          </a:p>
        </p:txBody>
      </p:sp>
    </p:spTree>
    <p:extLst>
      <p:ext uri="{BB962C8B-B14F-4D97-AF65-F5344CB8AC3E}">
        <p14:creationId xmlns:p14="http://schemas.microsoft.com/office/powerpoint/2010/main" val="100528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230C-AE69-4DB2-8486-46456D22F0B0}"/>
              </a:ext>
            </a:extLst>
          </p:cNvPr>
          <p:cNvSpPr>
            <a:spLocks noGrp="1"/>
          </p:cNvSpPr>
          <p:nvPr>
            <p:ph type="title"/>
          </p:nvPr>
        </p:nvSpPr>
        <p:spPr/>
        <p:txBody>
          <a:bodyPr/>
          <a:lstStyle/>
          <a:p>
            <a:r>
              <a:rPr lang="en-US" sz="4000" dirty="0"/>
              <a:t>What happens to SharePoint?</a:t>
            </a:r>
          </a:p>
        </p:txBody>
      </p:sp>
      <p:sp>
        <p:nvSpPr>
          <p:cNvPr id="3" name="Content Placeholder 2">
            <a:extLst>
              <a:ext uri="{FF2B5EF4-FFF2-40B4-BE49-F238E27FC236}">
                <a16:creationId xmlns:a16="http://schemas.microsoft.com/office/drawing/2014/main" id="{A86A7306-B30C-44C5-8647-632E75CA3BF3}"/>
              </a:ext>
            </a:extLst>
          </p:cNvPr>
          <p:cNvSpPr>
            <a:spLocks noGrp="1"/>
          </p:cNvSpPr>
          <p:nvPr>
            <p:ph idx="1"/>
          </p:nvPr>
        </p:nvSpPr>
        <p:spPr/>
        <p:txBody>
          <a:bodyPr/>
          <a:lstStyle/>
          <a:p>
            <a:r>
              <a:rPr lang="en-US" dirty="0"/>
              <a:t>The CIRB SharePoint portal will be not accept new submissions after </a:t>
            </a:r>
            <a:r>
              <a:rPr lang="en-US" b="1" dirty="0">
                <a:solidFill>
                  <a:srgbClr val="FF0000"/>
                </a:solidFill>
              </a:rPr>
              <a:t>March 12</a:t>
            </a:r>
            <a:r>
              <a:rPr lang="en-US" b="1" baseline="30000" dirty="0">
                <a:solidFill>
                  <a:srgbClr val="FF0000"/>
                </a:solidFill>
              </a:rPr>
              <a:t>th</a:t>
            </a:r>
            <a:r>
              <a:rPr lang="en-US" b="1" dirty="0">
                <a:solidFill>
                  <a:srgbClr val="FF0000"/>
                </a:solidFill>
              </a:rPr>
              <a:t> at 8 PM EST</a:t>
            </a:r>
          </a:p>
          <a:p>
            <a:r>
              <a:rPr lang="en-US" dirty="0"/>
              <a:t>SharePoint will remain as a reference and document storage until study documents are transferred to IRBNet</a:t>
            </a:r>
          </a:p>
          <a:p>
            <a:pPr lvl="1"/>
            <a:r>
              <a:rPr lang="en-US" dirty="0"/>
              <a:t>Priority for study document upload will be given to pending actions and studies with an upcoming (</a:t>
            </a:r>
            <a:r>
              <a:rPr lang="en-US" b="1" dirty="0"/>
              <a:t>on or before April 15</a:t>
            </a:r>
            <a:r>
              <a:rPr lang="en-US" b="1" baseline="30000" dirty="0"/>
              <a:t>th</a:t>
            </a:r>
            <a:r>
              <a:rPr lang="en-US" dirty="0"/>
              <a:t>) continuing review/annual status report due date</a:t>
            </a:r>
          </a:p>
          <a:p>
            <a:r>
              <a:rPr lang="en-US" dirty="0"/>
              <a:t>All new actions </a:t>
            </a:r>
            <a:r>
              <a:rPr lang="en-US" b="1" u="sng" dirty="0">
                <a:solidFill>
                  <a:srgbClr val="FF0000"/>
                </a:solidFill>
              </a:rPr>
              <a:t>must be submitted via IRBNet to the local research office </a:t>
            </a:r>
          </a:p>
          <a:p>
            <a:pPr lvl="1"/>
            <a:r>
              <a:rPr lang="en-US" dirty="0"/>
              <a:t>Researchers affiliated with sites not yet active may submit directly to CIRB</a:t>
            </a:r>
          </a:p>
          <a:p>
            <a:pPr lvl="1"/>
            <a:r>
              <a:rPr lang="en-US" dirty="0"/>
              <a:t>See end of presentation for the scheduled go-live dates for all sites not yet active on VAIRRS</a:t>
            </a:r>
          </a:p>
          <a:p>
            <a:endParaRPr lang="en-US" dirty="0"/>
          </a:p>
        </p:txBody>
      </p:sp>
      <p:sp>
        <p:nvSpPr>
          <p:cNvPr id="4" name="Slide Number Placeholder 3">
            <a:extLst>
              <a:ext uri="{FF2B5EF4-FFF2-40B4-BE49-F238E27FC236}">
                <a16:creationId xmlns:a16="http://schemas.microsoft.com/office/drawing/2014/main" id="{3BE749B1-17F8-412F-AD87-6DEFE81A1CB2}"/>
              </a:ext>
            </a:extLst>
          </p:cNvPr>
          <p:cNvSpPr>
            <a:spLocks noGrp="1"/>
          </p:cNvSpPr>
          <p:nvPr>
            <p:ph type="sldNum" sz="quarter" idx="10"/>
          </p:nvPr>
        </p:nvSpPr>
        <p:spPr/>
        <p:txBody>
          <a:bodyPr/>
          <a:lstStyle/>
          <a:p>
            <a:pPr>
              <a:defRPr/>
            </a:pPr>
            <a:fld id="{C32E41BC-F3C7-4440-964A-79A2B9AB8CF4}" type="slidenum">
              <a:rPr lang="en-US" smtClean="0"/>
              <a:pPr>
                <a:defRPr/>
              </a:pPr>
              <a:t>3</a:t>
            </a:fld>
            <a:endParaRPr lang="en-US"/>
          </a:p>
        </p:txBody>
      </p:sp>
    </p:spTree>
    <p:extLst>
      <p:ext uri="{BB962C8B-B14F-4D97-AF65-F5344CB8AC3E}">
        <p14:creationId xmlns:p14="http://schemas.microsoft.com/office/powerpoint/2010/main" val="1641274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5867-FC9F-4612-BBA8-011A626A1F7D}"/>
              </a:ext>
            </a:extLst>
          </p:cNvPr>
          <p:cNvSpPr>
            <a:spLocks noGrp="1"/>
          </p:cNvSpPr>
          <p:nvPr>
            <p:ph type="title"/>
          </p:nvPr>
        </p:nvSpPr>
        <p:spPr/>
        <p:txBody>
          <a:bodyPr/>
          <a:lstStyle/>
          <a:p>
            <a:r>
              <a:rPr lang="en-US" sz="4000" dirty="0"/>
              <a:t>Availability of Recording</a:t>
            </a:r>
          </a:p>
        </p:txBody>
      </p:sp>
      <p:sp>
        <p:nvSpPr>
          <p:cNvPr id="3" name="Content Placeholder 2">
            <a:extLst>
              <a:ext uri="{FF2B5EF4-FFF2-40B4-BE49-F238E27FC236}">
                <a16:creationId xmlns:a16="http://schemas.microsoft.com/office/drawing/2014/main" id="{018DF0BE-AC0E-48E2-BBE9-81CBFAE4E408}"/>
              </a:ext>
            </a:extLst>
          </p:cNvPr>
          <p:cNvSpPr>
            <a:spLocks noGrp="1"/>
          </p:cNvSpPr>
          <p:nvPr>
            <p:ph idx="1"/>
          </p:nvPr>
        </p:nvSpPr>
        <p:spPr/>
        <p:txBody>
          <a:bodyPr/>
          <a:lstStyle/>
          <a:p>
            <a:pPr marL="457200" indent="-457200"/>
            <a:r>
              <a:rPr lang="en-US" sz="2400" dirty="0"/>
              <a:t>A recording of this session and the associated handouts will be available on ORPP&amp;E’s Education and Training website approximately one-week post-webinar</a:t>
            </a:r>
          </a:p>
          <a:p>
            <a:pPr marL="457200" indent="-457200"/>
            <a:r>
              <a:rPr lang="en-US" sz="2400" dirty="0"/>
              <a:t>An archive of all ORPP&amp;E-hosted webinars can be found here:  </a:t>
            </a:r>
            <a:r>
              <a:rPr lang="en-US" sz="2400" dirty="0">
                <a:hlinkClick r:id="rId2"/>
              </a:rPr>
              <a:t>https://www.research.va.gov/programs/orppe/education/webinars/archives.cfm</a:t>
            </a:r>
            <a:endParaRPr lang="en-US" sz="2400" dirty="0"/>
          </a:p>
        </p:txBody>
      </p:sp>
    </p:spTree>
    <p:extLst>
      <p:ext uri="{BB962C8B-B14F-4D97-AF65-F5344CB8AC3E}">
        <p14:creationId xmlns:p14="http://schemas.microsoft.com/office/powerpoint/2010/main" val="224576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8031-BD3B-454D-88A6-F2CDA032330F}"/>
              </a:ext>
            </a:extLst>
          </p:cNvPr>
          <p:cNvSpPr>
            <a:spLocks noGrp="1"/>
          </p:cNvSpPr>
          <p:nvPr>
            <p:ph type="title"/>
          </p:nvPr>
        </p:nvSpPr>
        <p:spPr/>
        <p:txBody>
          <a:bodyPr/>
          <a:lstStyle/>
          <a:p>
            <a:r>
              <a:rPr lang="en-US" sz="4000" dirty="0"/>
              <a:t>What is VAIRRS?</a:t>
            </a:r>
          </a:p>
        </p:txBody>
      </p:sp>
      <p:sp>
        <p:nvSpPr>
          <p:cNvPr id="3" name="Content Placeholder 2">
            <a:extLst>
              <a:ext uri="{FF2B5EF4-FFF2-40B4-BE49-F238E27FC236}">
                <a16:creationId xmlns:a16="http://schemas.microsoft.com/office/drawing/2014/main" id="{301D33B7-9020-462D-8E37-F808D4548513}"/>
              </a:ext>
            </a:extLst>
          </p:cNvPr>
          <p:cNvSpPr>
            <a:spLocks noGrp="1"/>
          </p:cNvSpPr>
          <p:nvPr>
            <p:ph idx="1"/>
          </p:nvPr>
        </p:nvSpPr>
        <p:spPr/>
        <p:txBody>
          <a:bodyPr/>
          <a:lstStyle/>
          <a:p>
            <a:r>
              <a:rPr lang="en-US" dirty="0"/>
              <a:t>VA Innovation Research and Review System</a:t>
            </a:r>
          </a:p>
          <a:p>
            <a:pPr lvl="1"/>
            <a:r>
              <a:rPr lang="en-US" dirty="0"/>
              <a:t>IRBNet</a:t>
            </a:r>
          </a:p>
          <a:p>
            <a:pPr lvl="1"/>
            <a:r>
              <a:rPr lang="en-US" dirty="0"/>
              <a:t>VAIRRS Website: </a:t>
            </a:r>
            <a:r>
              <a:rPr lang="en-US" dirty="0">
                <a:hlinkClick r:id="rId3"/>
              </a:rPr>
              <a:t>https://www.research.va.gov/programs/orppe/vairrs/default.cfm</a:t>
            </a:r>
            <a:endParaRPr lang="en-US" dirty="0"/>
          </a:p>
          <a:p>
            <a:pPr lvl="1"/>
            <a:r>
              <a:rPr lang="en-US" dirty="0"/>
              <a:t>VAIRRS SharePoint Portal: </a:t>
            </a:r>
            <a:r>
              <a:rPr lang="en-US" dirty="0">
                <a:hlinkClick r:id="rId4"/>
              </a:rPr>
              <a:t>https://dvagov.sharepoint.com/sites/VHAORPPE/vairrs</a:t>
            </a:r>
            <a:endParaRPr lang="en-US" dirty="0"/>
          </a:p>
          <a:p>
            <a:pPr lvl="1"/>
            <a:r>
              <a:rPr lang="en-US" dirty="0" err="1"/>
              <a:t>PowerBI</a:t>
            </a:r>
            <a:r>
              <a:rPr lang="en-US" dirty="0"/>
              <a:t> Dashboards</a:t>
            </a:r>
          </a:p>
          <a:p>
            <a:endParaRPr lang="en-US" dirty="0"/>
          </a:p>
        </p:txBody>
      </p:sp>
      <p:sp>
        <p:nvSpPr>
          <p:cNvPr id="4" name="Slide Number Placeholder 3">
            <a:extLst>
              <a:ext uri="{FF2B5EF4-FFF2-40B4-BE49-F238E27FC236}">
                <a16:creationId xmlns:a16="http://schemas.microsoft.com/office/drawing/2014/main" id="{F4AC82AE-581A-4E07-9EE5-725C036E6656}"/>
              </a:ext>
            </a:extLst>
          </p:cNvPr>
          <p:cNvSpPr>
            <a:spLocks noGrp="1"/>
          </p:cNvSpPr>
          <p:nvPr>
            <p:ph type="sldNum" sz="quarter" idx="10"/>
          </p:nvPr>
        </p:nvSpPr>
        <p:spPr/>
        <p:txBody>
          <a:bodyPr/>
          <a:lstStyle/>
          <a:p>
            <a:pPr>
              <a:defRPr/>
            </a:pPr>
            <a:fld id="{C32E41BC-F3C7-4440-964A-79A2B9AB8CF4}" type="slidenum">
              <a:rPr lang="en-US" smtClean="0"/>
              <a:pPr>
                <a:defRPr/>
              </a:pPr>
              <a:t>4</a:t>
            </a:fld>
            <a:endParaRPr lang="en-US"/>
          </a:p>
        </p:txBody>
      </p:sp>
      <p:pic>
        <p:nvPicPr>
          <p:cNvPr id="5" name="Picture 4">
            <a:extLst>
              <a:ext uri="{FF2B5EF4-FFF2-40B4-BE49-F238E27FC236}">
                <a16:creationId xmlns:a16="http://schemas.microsoft.com/office/drawing/2014/main" id="{DD6D1988-9CE0-4D23-9EA7-5CEEEF80B645}"/>
              </a:ext>
            </a:extLst>
          </p:cNvPr>
          <p:cNvPicPr>
            <a:picLocks noChangeAspect="1"/>
          </p:cNvPicPr>
          <p:nvPr/>
        </p:nvPicPr>
        <p:blipFill>
          <a:blip r:embed="rId5"/>
          <a:stretch>
            <a:fillRect/>
          </a:stretch>
        </p:blipFill>
        <p:spPr>
          <a:xfrm>
            <a:off x="599630" y="3567972"/>
            <a:ext cx="5035624" cy="1963753"/>
          </a:xfrm>
          <a:prstGeom prst="rect">
            <a:avLst/>
          </a:prstGeom>
          <a:ln>
            <a:solidFill>
              <a:srgbClr val="003399"/>
            </a:solidFill>
          </a:ln>
        </p:spPr>
      </p:pic>
      <p:pic>
        <p:nvPicPr>
          <p:cNvPr id="6" name="Picture 5">
            <a:extLst>
              <a:ext uri="{FF2B5EF4-FFF2-40B4-BE49-F238E27FC236}">
                <a16:creationId xmlns:a16="http://schemas.microsoft.com/office/drawing/2014/main" id="{866D243C-B41C-4F7F-A595-5D11D205AE9F}"/>
              </a:ext>
            </a:extLst>
          </p:cNvPr>
          <p:cNvPicPr>
            <a:picLocks noChangeAspect="1"/>
          </p:cNvPicPr>
          <p:nvPr/>
        </p:nvPicPr>
        <p:blipFill>
          <a:blip r:embed="rId6"/>
          <a:stretch>
            <a:fillRect/>
          </a:stretch>
        </p:blipFill>
        <p:spPr>
          <a:xfrm>
            <a:off x="4291467" y="4119135"/>
            <a:ext cx="4563533" cy="2304247"/>
          </a:xfrm>
          <a:prstGeom prst="rect">
            <a:avLst/>
          </a:prstGeom>
          <a:ln>
            <a:solidFill>
              <a:srgbClr val="003399"/>
            </a:solidFill>
          </a:ln>
        </p:spPr>
      </p:pic>
      <p:pic>
        <p:nvPicPr>
          <p:cNvPr id="7" name="Content Placeholder 4">
            <a:extLst>
              <a:ext uri="{FF2B5EF4-FFF2-40B4-BE49-F238E27FC236}">
                <a16:creationId xmlns:a16="http://schemas.microsoft.com/office/drawing/2014/main" id="{4F5AAFCA-342F-49F4-8B05-52FE0B040C56}"/>
              </a:ext>
            </a:extLst>
          </p:cNvPr>
          <p:cNvPicPr>
            <a:picLocks noChangeAspect="1"/>
          </p:cNvPicPr>
          <p:nvPr/>
        </p:nvPicPr>
        <p:blipFill>
          <a:blip r:embed="rId7"/>
          <a:stretch>
            <a:fillRect/>
          </a:stretch>
        </p:blipFill>
        <p:spPr bwMode="auto">
          <a:xfrm>
            <a:off x="887120" y="4879785"/>
            <a:ext cx="3099803" cy="1626601"/>
          </a:xfrm>
          <a:prstGeom prst="rect">
            <a:avLst/>
          </a:prstGeom>
          <a:noFill/>
          <a:ln w="9525">
            <a:solidFill>
              <a:srgbClr val="003399"/>
            </a:solidFill>
            <a:miter lim="800000"/>
            <a:headEnd/>
            <a:tailEnd/>
          </a:ln>
        </p:spPr>
      </p:pic>
    </p:spTree>
    <p:extLst>
      <p:ext uri="{BB962C8B-B14F-4D97-AF65-F5344CB8AC3E}">
        <p14:creationId xmlns:p14="http://schemas.microsoft.com/office/powerpoint/2010/main" val="110576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5755-E4CF-42B3-88FC-649BF00556DF}"/>
              </a:ext>
            </a:extLst>
          </p:cNvPr>
          <p:cNvSpPr>
            <a:spLocks noGrp="1"/>
          </p:cNvSpPr>
          <p:nvPr>
            <p:ph type="title"/>
          </p:nvPr>
        </p:nvSpPr>
        <p:spPr/>
        <p:txBody>
          <a:bodyPr/>
          <a:lstStyle/>
          <a:p>
            <a:r>
              <a:rPr lang="en-US" sz="4000" dirty="0"/>
              <a:t>Accessing IRBNet</a:t>
            </a:r>
          </a:p>
        </p:txBody>
      </p:sp>
      <p:sp>
        <p:nvSpPr>
          <p:cNvPr id="3" name="Content Placeholder 2">
            <a:extLst>
              <a:ext uri="{FF2B5EF4-FFF2-40B4-BE49-F238E27FC236}">
                <a16:creationId xmlns:a16="http://schemas.microsoft.com/office/drawing/2014/main" id="{2A310585-FC49-41F8-B94C-E7B8760A0F39}"/>
              </a:ext>
            </a:extLst>
          </p:cNvPr>
          <p:cNvSpPr>
            <a:spLocks noGrp="1"/>
          </p:cNvSpPr>
          <p:nvPr>
            <p:ph idx="1"/>
          </p:nvPr>
        </p:nvSpPr>
        <p:spPr>
          <a:xfrm>
            <a:off x="457200" y="1935650"/>
            <a:ext cx="2855343" cy="4190513"/>
          </a:xfrm>
        </p:spPr>
        <p:txBody>
          <a:bodyPr/>
          <a:lstStyle/>
          <a:p>
            <a:r>
              <a:rPr lang="en-US" sz="2000" dirty="0"/>
              <a:t>Website address: </a:t>
            </a:r>
            <a:r>
              <a:rPr lang="en-US" sz="2000" u="sng" dirty="0"/>
              <a:t>gov.irbnet.org</a:t>
            </a:r>
          </a:p>
          <a:p>
            <a:pPr lvl="1"/>
            <a:r>
              <a:rPr lang="en-US" sz="1800" dirty="0"/>
              <a:t>PIV Login</a:t>
            </a:r>
          </a:p>
          <a:p>
            <a:pPr lvl="1"/>
            <a:r>
              <a:rPr lang="en-US" sz="1800" dirty="0"/>
              <a:t>Accessible from outside the VA network</a:t>
            </a:r>
          </a:p>
          <a:p>
            <a:pPr marL="0" indent="0">
              <a:buNone/>
            </a:pPr>
            <a:endParaRPr lang="en-US" dirty="0"/>
          </a:p>
        </p:txBody>
      </p:sp>
      <p:sp>
        <p:nvSpPr>
          <p:cNvPr id="4" name="Slide Number Placeholder 3">
            <a:extLst>
              <a:ext uri="{FF2B5EF4-FFF2-40B4-BE49-F238E27FC236}">
                <a16:creationId xmlns:a16="http://schemas.microsoft.com/office/drawing/2014/main" id="{C6A08F1A-CC91-418F-A235-EF1411631774}"/>
              </a:ext>
            </a:extLst>
          </p:cNvPr>
          <p:cNvSpPr>
            <a:spLocks noGrp="1"/>
          </p:cNvSpPr>
          <p:nvPr>
            <p:ph type="sldNum" sz="quarter" idx="10"/>
          </p:nvPr>
        </p:nvSpPr>
        <p:spPr/>
        <p:txBody>
          <a:bodyPr/>
          <a:lstStyle/>
          <a:p>
            <a:pPr>
              <a:defRPr/>
            </a:pPr>
            <a:fld id="{C32E41BC-F3C7-4440-964A-79A2B9AB8CF4}" type="slidenum">
              <a:rPr lang="en-US" smtClean="0"/>
              <a:pPr>
                <a:defRPr/>
              </a:pPr>
              <a:t>5</a:t>
            </a:fld>
            <a:endParaRPr lang="en-US"/>
          </a:p>
        </p:txBody>
      </p:sp>
      <p:pic>
        <p:nvPicPr>
          <p:cNvPr id="5" name="Picture 4">
            <a:extLst>
              <a:ext uri="{FF2B5EF4-FFF2-40B4-BE49-F238E27FC236}">
                <a16:creationId xmlns:a16="http://schemas.microsoft.com/office/drawing/2014/main" id="{2B31E303-09B4-4133-ACDC-80B930627714}"/>
              </a:ext>
            </a:extLst>
          </p:cNvPr>
          <p:cNvPicPr>
            <a:picLocks noChangeAspect="1"/>
          </p:cNvPicPr>
          <p:nvPr/>
        </p:nvPicPr>
        <p:blipFill>
          <a:blip r:embed="rId3">
            <a:alphaModFix amt="75000"/>
          </a:blip>
          <a:stretch>
            <a:fillRect/>
          </a:stretch>
        </p:blipFill>
        <p:spPr>
          <a:xfrm>
            <a:off x="3157268" y="1795517"/>
            <a:ext cx="5693434" cy="4451417"/>
          </a:xfrm>
          <a:prstGeom prst="rect">
            <a:avLst/>
          </a:prstGeom>
          <a:ln>
            <a:solidFill>
              <a:srgbClr val="000099"/>
            </a:solidFill>
          </a:ln>
        </p:spPr>
      </p:pic>
    </p:spTree>
    <p:extLst>
      <p:ext uri="{BB962C8B-B14F-4D97-AF65-F5344CB8AC3E}">
        <p14:creationId xmlns:p14="http://schemas.microsoft.com/office/powerpoint/2010/main" val="271581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5755-E4CF-42B3-88FC-649BF00556DF}"/>
              </a:ext>
            </a:extLst>
          </p:cNvPr>
          <p:cNvSpPr>
            <a:spLocks noGrp="1"/>
          </p:cNvSpPr>
          <p:nvPr>
            <p:ph type="title"/>
          </p:nvPr>
        </p:nvSpPr>
        <p:spPr/>
        <p:txBody>
          <a:bodyPr/>
          <a:lstStyle/>
          <a:p>
            <a:r>
              <a:rPr lang="en-US" sz="4000" dirty="0"/>
              <a:t>Enrolling in IRBNet</a:t>
            </a:r>
          </a:p>
        </p:txBody>
      </p:sp>
      <p:sp>
        <p:nvSpPr>
          <p:cNvPr id="3" name="Content Placeholder 2">
            <a:extLst>
              <a:ext uri="{FF2B5EF4-FFF2-40B4-BE49-F238E27FC236}">
                <a16:creationId xmlns:a16="http://schemas.microsoft.com/office/drawing/2014/main" id="{2A310585-FC49-41F8-B94C-E7B8760A0F39}"/>
              </a:ext>
            </a:extLst>
          </p:cNvPr>
          <p:cNvSpPr>
            <a:spLocks noGrp="1"/>
          </p:cNvSpPr>
          <p:nvPr>
            <p:ph idx="1"/>
          </p:nvPr>
        </p:nvSpPr>
        <p:spPr>
          <a:xfrm>
            <a:off x="457200" y="1935650"/>
            <a:ext cx="2855343" cy="4190513"/>
          </a:xfrm>
        </p:spPr>
        <p:txBody>
          <a:bodyPr/>
          <a:lstStyle/>
          <a:p>
            <a:r>
              <a:rPr lang="en-US" sz="2000" dirty="0"/>
              <a:t>All VA facilities are listed in affiliation section</a:t>
            </a:r>
          </a:p>
          <a:p>
            <a:endParaRPr lang="en-US" dirty="0"/>
          </a:p>
        </p:txBody>
      </p:sp>
      <p:sp>
        <p:nvSpPr>
          <p:cNvPr id="4" name="Slide Number Placeholder 3">
            <a:extLst>
              <a:ext uri="{FF2B5EF4-FFF2-40B4-BE49-F238E27FC236}">
                <a16:creationId xmlns:a16="http://schemas.microsoft.com/office/drawing/2014/main" id="{C6A08F1A-CC91-418F-A235-EF1411631774}"/>
              </a:ext>
            </a:extLst>
          </p:cNvPr>
          <p:cNvSpPr>
            <a:spLocks noGrp="1"/>
          </p:cNvSpPr>
          <p:nvPr>
            <p:ph type="sldNum" sz="quarter" idx="10"/>
          </p:nvPr>
        </p:nvSpPr>
        <p:spPr/>
        <p:txBody>
          <a:bodyPr/>
          <a:lstStyle/>
          <a:p>
            <a:pPr>
              <a:defRPr/>
            </a:pPr>
            <a:fld id="{C32E41BC-F3C7-4440-964A-79A2B9AB8CF4}" type="slidenum">
              <a:rPr lang="en-US" smtClean="0"/>
              <a:pPr>
                <a:defRPr/>
              </a:pPr>
              <a:t>6</a:t>
            </a:fld>
            <a:endParaRPr lang="en-US"/>
          </a:p>
        </p:txBody>
      </p:sp>
      <p:pic>
        <p:nvPicPr>
          <p:cNvPr id="5" name="Picture 4">
            <a:extLst>
              <a:ext uri="{FF2B5EF4-FFF2-40B4-BE49-F238E27FC236}">
                <a16:creationId xmlns:a16="http://schemas.microsoft.com/office/drawing/2014/main" id="{2B31E303-09B4-4133-ACDC-80B930627714}"/>
              </a:ext>
            </a:extLst>
          </p:cNvPr>
          <p:cNvPicPr>
            <a:picLocks noChangeAspect="1"/>
          </p:cNvPicPr>
          <p:nvPr/>
        </p:nvPicPr>
        <p:blipFill>
          <a:blip r:embed="rId3">
            <a:alphaModFix amt="75000"/>
          </a:blip>
          <a:stretch>
            <a:fillRect/>
          </a:stretch>
        </p:blipFill>
        <p:spPr>
          <a:xfrm>
            <a:off x="457199" y="3044646"/>
            <a:ext cx="3673914" cy="2872453"/>
          </a:xfrm>
          <a:prstGeom prst="rect">
            <a:avLst/>
          </a:prstGeom>
          <a:ln>
            <a:solidFill>
              <a:srgbClr val="000099"/>
            </a:solidFill>
          </a:ln>
        </p:spPr>
      </p:pic>
      <p:sp>
        <p:nvSpPr>
          <p:cNvPr id="6" name="Freeform: Shape 5">
            <a:extLst>
              <a:ext uri="{FF2B5EF4-FFF2-40B4-BE49-F238E27FC236}">
                <a16:creationId xmlns:a16="http://schemas.microsoft.com/office/drawing/2014/main" id="{DEDB1873-9B4C-4599-91A0-B4C30E017EF7}"/>
              </a:ext>
            </a:extLst>
          </p:cNvPr>
          <p:cNvSpPr/>
          <p:nvPr/>
        </p:nvSpPr>
        <p:spPr>
          <a:xfrm>
            <a:off x="2000662" y="3711559"/>
            <a:ext cx="790663" cy="638694"/>
          </a:xfrm>
          <a:custGeom>
            <a:avLst/>
            <a:gdLst>
              <a:gd name="connsiteX0" fmla="*/ 871870 w 1068249"/>
              <a:gd name="connsiteY0" fmla="*/ 107067 h 638694"/>
              <a:gd name="connsiteX1" fmla="*/ 361507 w 1068249"/>
              <a:gd name="connsiteY1" fmla="*/ 128332 h 638694"/>
              <a:gd name="connsiteX2" fmla="*/ 21265 w 1068249"/>
              <a:gd name="connsiteY2" fmla="*/ 170862 h 638694"/>
              <a:gd name="connsiteX3" fmla="*/ 0 w 1068249"/>
              <a:gd name="connsiteY3" fmla="*/ 234657 h 638694"/>
              <a:gd name="connsiteX4" fmla="*/ 63795 w 1068249"/>
              <a:gd name="connsiteY4" fmla="*/ 426043 h 638694"/>
              <a:gd name="connsiteX5" fmla="*/ 127591 w 1068249"/>
              <a:gd name="connsiteY5" fmla="*/ 468574 h 638694"/>
              <a:gd name="connsiteX6" fmla="*/ 191386 w 1068249"/>
              <a:gd name="connsiteY6" fmla="*/ 489839 h 638694"/>
              <a:gd name="connsiteX7" fmla="*/ 255182 w 1068249"/>
              <a:gd name="connsiteY7" fmla="*/ 532369 h 638694"/>
              <a:gd name="connsiteX8" fmla="*/ 318977 w 1068249"/>
              <a:gd name="connsiteY8" fmla="*/ 553634 h 638694"/>
              <a:gd name="connsiteX9" fmla="*/ 382772 w 1068249"/>
              <a:gd name="connsiteY9" fmla="*/ 596164 h 638694"/>
              <a:gd name="connsiteX10" fmla="*/ 531628 w 1068249"/>
              <a:gd name="connsiteY10" fmla="*/ 638694 h 638694"/>
              <a:gd name="connsiteX11" fmla="*/ 914400 w 1068249"/>
              <a:gd name="connsiteY11" fmla="*/ 617429 h 638694"/>
              <a:gd name="connsiteX12" fmla="*/ 978195 w 1068249"/>
              <a:gd name="connsiteY12" fmla="*/ 596164 h 638694"/>
              <a:gd name="connsiteX13" fmla="*/ 1020726 w 1068249"/>
              <a:gd name="connsiteY13" fmla="*/ 553634 h 638694"/>
              <a:gd name="connsiteX14" fmla="*/ 1041991 w 1068249"/>
              <a:gd name="connsiteY14" fmla="*/ 234657 h 638694"/>
              <a:gd name="connsiteX15" fmla="*/ 999461 w 1068249"/>
              <a:gd name="connsiteY15" fmla="*/ 170862 h 638694"/>
              <a:gd name="connsiteX16" fmla="*/ 935665 w 1068249"/>
              <a:gd name="connsiteY16" fmla="*/ 149597 h 638694"/>
              <a:gd name="connsiteX17" fmla="*/ 871870 w 1068249"/>
              <a:gd name="connsiteY17" fmla="*/ 107067 h 638694"/>
              <a:gd name="connsiteX18" fmla="*/ 765544 w 1068249"/>
              <a:gd name="connsiteY18" fmla="*/ 22006 h 638694"/>
              <a:gd name="connsiteX19" fmla="*/ 595423 w 1068249"/>
              <a:gd name="connsiteY19" fmla="*/ 741 h 63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8249" h="638694">
                <a:moveTo>
                  <a:pt x="871870" y="107067"/>
                </a:moveTo>
                <a:lnTo>
                  <a:pt x="361507" y="128332"/>
                </a:lnTo>
                <a:cubicBezTo>
                  <a:pt x="87179" y="143160"/>
                  <a:pt x="166805" y="122349"/>
                  <a:pt x="21265" y="170862"/>
                </a:cubicBezTo>
                <a:cubicBezTo>
                  <a:pt x="14177" y="192127"/>
                  <a:pt x="0" y="212242"/>
                  <a:pt x="0" y="234657"/>
                </a:cubicBezTo>
                <a:cubicBezTo>
                  <a:pt x="0" y="305941"/>
                  <a:pt x="12443" y="374691"/>
                  <a:pt x="63795" y="426043"/>
                </a:cubicBezTo>
                <a:cubicBezTo>
                  <a:pt x="81867" y="444115"/>
                  <a:pt x="104731" y="457144"/>
                  <a:pt x="127591" y="468574"/>
                </a:cubicBezTo>
                <a:cubicBezTo>
                  <a:pt x="147640" y="478598"/>
                  <a:pt x="171337" y="479815"/>
                  <a:pt x="191386" y="489839"/>
                </a:cubicBezTo>
                <a:cubicBezTo>
                  <a:pt x="214245" y="501269"/>
                  <a:pt x="232323" y="520939"/>
                  <a:pt x="255182" y="532369"/>
                </a:cubicBezTo>
                <a:cubicBezTo>
                  <a:pt x="275231" y="542393"/>
                  <a:pt x="298928" y="543610"/>
                  <a:pt x="318977" y="553634"/>
                </a:cubicBezTo>
                <a:cubicBezTo>
                  <a:pt x="341836" y="565064"/>
                  <a:pt x="359913" y="584734"/>
                  <a:pt x="382772" y="596164"/>
                </a:cubicBezTo>
                <a:cubicBezTo>
                  <a:pt x="413278" y="611417"/>
                  <a:pt x="504376" y="631881"/>
                  <a:pt x="531628" y="638694"/>
                </a:cubicBezTo>
                <a:cubicBezTo>
                  <a:pt x="659219" y="631606"/>
                  <a:pt x="787188" y="629544"/>
                  <a:pt x="914400" y="617429"/>
                </a:cubicBezTo>
                <a:cubicBezTo>
                  <a:pt x="936714" y="615304"/>
                  <a:pt x="958974" y="607696"/>
                  <a:pt x="978195" y="596164"/>
                </a:cubicBezTo>
                <a:cubicBezTo>
                  <a:pt x="995387" y="585849"/>
                  <a:pt x="1006549" y="567811"/>
                  <a:pt x="1020726" y="553634"/>
                </a:cubicBezTo>
                <a:cubicBezTo>
                  <a:pt x="1070475" y="404385"/>
                  <a:pt x="1086932" y="414423"/>
                  <a:pt x="1041991" y="234657"/>
                </a:cubicBezTo>
                <a:cubicBezTo>
                  <a:pt x="1035792" y="209863"/>
                  <a:pt x="1019418" y="186827"/>
                  <a:pt x="999461" y="170862"/>
                </a:cubicBezTo>
                <a:cubicBezTo>
                  <a:pt x="981957" y="156859"/>
                  <a:pt x="956930" y="156685"/>
                  <a:pt x="935665" y="149597"/>
                </a:cubicBezTo>
                <a:cubicBezTo>
                  <a:pt x="914400" y="135420"/>
                  <a:pt x="891827" y="123033"/>
                  <a:pt x="871870" y="107067"/>
                </a:cubicBezTo>
                <a:cubicBezTo>
                  <a:pt x="819102" y="64852"/>
                  <a:pt x="836036" y="52217"/>
                  <a:pt x="765544" y="22006"/>
                </a:cubicBezTo>
                <a:cubicBezTo>
                  <a:pt x="699879" y="-6136"/>
                  <a:pt x="664207" y="741"/>
                  <a:pt x="595423" y="741"/>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C038A54-A77D-4E93-A326-F5537A7ECF8B}"/>
              </a:ext>
            </a:extLst>
          </p:cNvPr>
          <p:cNvPicPr>
            <a:picLocks noChangeAspect="1"/>
          </p:cNvPicPr>
          <p:nvPr/>
        </p:nvPicPr>
        <p:blipFill>
          <a:blip r:embed="rId4"/>
          <a:stretch>
            <a:fillRect/>
          </a:stretch>
        </p:blipFill>
        <p:spPr>
          <a:xfrm>
            <a:off x="3850949" y="1697622"/>
            <a:ext cx="5078723" cy="3351546"/>
          </a:xfrm>
          <a:prstGeom prst="rect">
            <a:avLst/>
          </a:prstGeom>
          <a:ln>
            <a:solidFill>
              <a:srgbClr val="003399"/>
            </a:solidFill>
          </a:ln>
        </p:spPr>
      </p:pic>
    </p:spTree>
    <p:extLst>
      <p:ext uri="{BB962C8B-B14F-4D97-AF65-F5344CB8AC3E}">
        <p14:creationId xmlns:p14="http://schemas.microsoft.com/office/powerpoint/2010/main" val="2328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5D67-CBDD-448B-A753-7E5C89A866D0}"/>
              </a:ext>
            </a:extLst>
          </p:cNvPr>
          <p:cNvSpPr>
            <a:spLocks noGrp="1"/>
          </p:cNvSpPr>
          <p:nvPr>
            <p:ph type="title"/>
          </p:nvPr>
        </p:nvSpPr>
        <p:spPr/>
        <p:txBody>
          <a:bodyPr/>
          <a:lstStyle/>
          <a:p>
            <a:r>
              <a:rPr lang="en-US" sz="4000" dirty="0"/>
              <a:t>Important</a:t>
            </a:r>
            <a:r>
              <a:rPr lang="en-US" dirty="0"/>
              <a:t> </a:t>
            </a:r>
            <a:r>
              <a:rPr lang="en-US" sz="4000" dirty="0"/>
              <a:t>SOP Change</a:t>
            </a:r>
          </a:p>
        </p:txBody>
      </p:sp>
      <p:sp>
        <p:nvSpPr>
          <p:cNvPr id="3" name="Content Placeholder 2">
            <a:extLst>
              <a:ext uri="{FF2B5EF4-FFF2-40B4-BE49-F238E27FC236}">
                <a16:creationId xmlns:a16="http://schemas.microsoft.com/office/drawing/2014/main" id="{6831F7CA-5C49-4E99-BBDA-1F85BD0AA6CD}"/>
              </a:ext>
            </a:extLst>
          </p:cNvPr>
          <p:cNvSpPr>
            <a:spLocks noGrp="1"/>
          </p:cNvSpPr>
          <p:nvPr>
            <p:ph idx="1"/>
          </p:nvPr>
        </p:nvSpPr>
        <p:spPr/>
        <p:txBody>
          <a:bodyPr/>
          <a:lstStyle/>
          <a:p>
            <a:pPr marL="0" indent="0" algn="ctr">
              <a:buNone/>
            </a:pPr>
            <a:r>
              <a:rPr lang="en-US" dirty="0"/>
              <a:t>Board documents will no longer be posted to SharePoint as all information is available in IRBNet.</a:t>
            </a:r>
          </a:p>
        </p:txBody>
      </p:sp>
      <p:sp>
        <p:nvSpPr>
          <p:cNvPr id="4" name="Slide Number Placeholder 3">
            <a:extLst>
              <a:ext uri="{FF2B5EF4-FFF2-40B4-BE49-F238E27FC236}">
                <a16:creationId xmlns:a16="http://schemas.microsoft.com/office/drawing/2014/main" id="{BD470AD0-47E4-4671-B732-CF7ABEC4CC6A}"/>
              </a:ext>
            </a:extLst>
          </p:cNvPr>
          <p:cNvSpPr>
            <a:spLocks noGrp="1"/>
          </p:cNvSpPr>
          <p:nvPr>
            <p:ph type="sldNum" sz="quarter" idx="10"/>
          </p:nvPr>
        </p:nvSpPr>
        <p:spPr/>
        <p:txBody>
          <a:bodyPr/>
          <a:lstStyle/>
          <a:p>
            <a:pPr>
              <a:defRPr/>
            </a:pPr>
            <a:fld id="{C32E41BC-F3C7-4440-964A-79A2B9AB8CF4}" type="slidenum">
              <a:rPr lang="en-US" smtClean="0"/>
              <a:pPr>
                <a:defRPr/>
              </a:pPr>
              <a:t>7</a:t>
            </a:fld>
            <a:endParaRPr lang="en-US"/>
          </a:p>
        </p:txBody>
      </p:sp>
      <p:pic>
        <p:nvPicPr>
          <p:cNvPr id="5" name="Picture 4" descr="A picture containing white&#10;&#10;Description automatically generated">
            <a:extLst>
              <a:ext uri="{FF2B5EF4-FFF2-40B4-BE49-F238E27FC236}">
                <a16:creationId xmlns:a16="http://schemas.microsoft.com/office/drawing/2014/main" id="{951047DC-49AE-47A4-8B08-24786947313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4762"/>
          <a:stretch/>
        </p:blipFill>
        <p:spPr>
          <a:xfrm>
            <a:off x="589547" y="3080084"/>
            <a:ext cx="8097253" cy="3046079"/>
          </a:xfrm>
          <a:prstGeom prst="rect">
            <a:avLst/>
          </a:prstGeom>
        </p:spPr>
      </p:pic>
    </p:spTree>
    <p:extLst>
      <p:ext uri="{BB962C8B-B14F-4D97-AF65-F5344CB8AC3E}">
        <p14:creationId xmlns:p14="http://schemas.microsoft.com/office/powerpoint/2010/main" val="242728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hart&#10;&#10;Description automatically generated">
            <a:extLst>
              <a:ext uri="{FF2B5EF4-FFF2-40B4-BE49-F238E27FC236}">
                <a16:creationId xmlns:a16="http://schemas.microsoft.com/office/drawing/2014/main" id="{A704D5C7-42D3-4A59-A653-7F093101C6B1}"/>
              </a:ext>
            </a:extLst>
          </p:cNvPr>
          <p:cNvPicPr>
            <a:picLocks noChangeAspect="1"/>
          </p:cNvPicPr>
          <p:nvPr/>
        </p:nvPicPr>
        <p:blipFill>
          <a:blip r:embed="rId3">
            <a:alphaModFix amt="45000"/>
            <a:extLst>
              <a:ext uri="{837473B0-CC2E-450A-ABE3-18F120FF3D39}">
                <a1611:picAttrSrcUrl xmlns:a1611="http://schemas.microsoft.com/office/drawing/2016/11/main" r:id="rId4"/>
              </a:ext>
            </a:extLst>
          </a:blip>
          <a:stretch>
            <a:fillRect/>
          </a:stretch>
        </p:blipFill>
        <p:spPr>
          <a:xfrm>
            <a:off x="2330918" y="2853492"/>
            <a:ext cx="4482164" cy="2988109"/>
          </a:xfrm>
          <a:prstGeom prst="rect">
            <a:avLst/>
          </a:prstGeom>
        </p:spPr>
      </p:pic>
      <p:sp>
        <p:nvSpPr>
          <p:cNvPr id="2" name="Title 1">
            <a:extLst>
              <a:ext uri="{FF2B5EF4-FFF2-40B4-BE49-F238E27FC236}">
                <a16:creationId xmlns:a16="http://schemas.microsoft.com/office/drawing/2014/main" id="{9615CD36-F0BA-4A25-B000-E350FDF9D06D}"/>
              </a:ext>
            </a:extLst>
          </p:cNvPr>
          <p:cNvSpPr>
            <a:spLocks noGrp="1"/>
          </p:cNvSpPr>
          <p:nvPr>
            <p:ph type="title"/>
          </p:nvPr>
        </p:nvSpPr>
        <p:spPr/>
        <p:txBody>
          <a:bodyPr/>
          <a:lstStyle/>
          <a:p>
            <a:r>
              <a:rPr lang="en-US" sz="4000" dirty="0"/>
              <a:t>Polls</a:t>
            </a:r>
          </a:p>
        </p:txBody>
      </p:sp>
      <p:sp>
        <p:nvSpPr>
          <p:cNvPr id="3" name="Content Placeholder 2">
            <a:extLst>
              <a:ext uri="{FF2B5EF4-FFF2-40B4-BE49-F238E27FC236}">
                <a16:creationId xmlns:a16="http://schemas.microsoft.com/office/drawing/2014/main" id="{A792B803-0D88-42BE-8039-2241D7B08A2E}"/>
              </a:ext>
            </a:extLst>
          </p:cNvPr>
          <p:cNvSpPr>
            <a:spLocks noGrp="1"/>
          </p:cNvSpPr>
          <p:nvPr>
            <p:ph idx="1"/>
          </p:nvPr>
        </p:nvSpPr>
        <p:spPr/>
        <p:txBody>
          <a:bodyPr/>
          <a:lstStyle/>
          <a:p>
            <a:r>
              <a:rPr lang="en-US" dirty="0"/>
              <a:t>Have you registered for an IRBNet account yet?</a:t>
            </a:r>
          </a:p>
          <a:p>
            <a:pPr lvl="1"/>
            <a:r>
              <a:rPr lang="en-US" dirty="0"/>
              <a:t>Yes</a:t>
            </a:r>
          </a:p>
          <a:p>
            <a:pPr lvl="1"/>
            <a:r>
              <a:rPr lang="en-US" dirty="0"/>
              <a:t>No</a:t>
            </a:r>
          </a:p>
          <a:p>
            <a:endParaRPr lang="en-US" dirty="0"/>
          </a:p>
          <a:p>
            <a:r>
              <a:rPr lang="en-US" dirty="0"/>
              <a:t>If you have registered, are you actively using IRBNet?</a:t>
            </a:r>
          </a:p>
          <a:p>
            <a:pPr lvl="1"/>
            <a:r>
              <a:rPr lang="en-US" dirty="0"/>
              <a:t>Not using at all</a:t>
            </a:r>
          </a:p>
          <a:p>
            <a:pPr lvl="1"/>
            <a:r>
              <a:rPr lang="en-US" dirty="0"/>
              <a:t>Using at least once a month</a:t>
            </a:r>
          </a:p>
          <a:p>
            <a:pPr lvl="1"/>
            <a:r>
              <a:rPr lang="en-US" dirty="0"/>
              <a:t>Using at least once a week</a:t>
            </a:r>
          </a:p>
          <a:p>
            <a:pPr lvl="1"/>
            <a:r>
              <a:rPr lang="en-US" dirty="0"/>
              <a:t>Using daily</a:t>
            </a:r>
          </a:p>
        </p:txBody>
      </p:sp>
      <p:sp>
        <p:nvSpPr>
          <p:cNvPr id="4" name="Slide Number Placeholder 3">
            <a:extLst>
              <a:ext uri="{FF2B5EF4-FFF2-40B4-BE49-F238E27FC236}">
                <a16:creationId xmlns:a16="http://schemas.microsoft.com/office/drawing/2014/main" id="{64E25028-4967-4E45-A29A-C72B87A2AA62}"/>
              </a:ext>
            </a:extLst>
          </p:cNvPr>
          <p:cNvSpPr>
            <a:spLocks noGrp="1"/>
          </p:cNvSpPr>
          <p:nvPr>
            <p:ph type="sldNum" sz="quarter" idx="10"/>
          </p:nvPr>
        </p:nvSpPr>
        <p:spPr/>
        <p:txBody>
          <a:bodyPr/>
          <a:lstStyle/>
          <a:p>
            <a:pPr>
              <a:defRPr/>
            </a:pPr>
            <a:fld id="{C32E41BC-F3C7-4440-964A-79A2B9AB8CF4}" type="slidenum">
              <a:rPr lang="en-US" smtClean="0"/>
              <a:pPr>
                <a:defRPr/>
              </a:pPr>
              <a:t>8</a:t>
            </a:fld>
            <a:endParaRPr lang="en-US"/>
          </a:p>
        </p:txBody>
      </p:sp>
    </p:spTree>
    <p:extLst>
      <p:ext uri="{BB962C8B-B14F-4D97-AF65-F5344CB8AC3E}">
        <p14:creationId xmlns:p14="http://schemas.microsoft.com/office/powerpoint/2010/main" val="130491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C05F-CB44-4709-92A8-811D05029D76}"/>
              </a:ext>
            </a:extLst>
          </p:cNvPr>
          <p:cNvSpPr>
            <a:spLocks noGrp="1"/>
          </p:cNvSpPr>
          <p:nvPr>
            <p:ph type="title"/>
          </p:nvPr>
        </p:nvSpPr>
        <p:spPr/>
        <p:txBody>
          <a:bodyPr/>
          <a:lstStyle/>
          <a:p>
            <a:r>
              <a:rPr lang="en-US" sz="4000" dirty="0"/>
              <a:t>CIRB Submission Process</a:t>
            </a:r>
          </a:p>
        </p:txBody>
      </p:sp>
      <p:sp>
        <p:nvSpPr>
          <p:cNvPr id="4" name="Slide Number Placeholder 3">
            <a:extLst>
              <a:ext uri="{FF2B5EF4-FFF2-40B4-BE49-F238E27FC236}">
                <a16:creationId xmlns:a16="http://schemas.microsoft.com/office/drawing/2014/main" id="{5B5554DA-6B1E-44A9-839C-D781428C3B6A}"/>
              </a:ext>
            </a:extLst>
          </p:cNvPr>
          <p:cNvSpPr>
            <a:spLocks noGrp="1"/>
          </p:cNvSpPr>
          <p:nvPr>
            <p:ph type="sldNum" sz="quarter" idx="10"/>
          </p:nvPr>
        </p:nvSpPr>
        <p:spPr/>
        <p:txBody>
          <a:bodyPr/>
          <a:lstStyle/>
          <a:p>
            <a:pPr>
              <a:defRPr/>
            </a:pPr>
            <a:fld id="{C32E41BC-F3C7-4440-964A-79A2B9AB8CF4}" type="slidenum">
              <a:rPr lang="en-US" smtClean="0"/>
              <a:pPr>
                <a:defRPr/>
              </a:pPr>
              <a:t>9</a:t>
            </a:fld>
            <a:endParaRPr lang="en-US"/>
          </a:p>
        </p:txBody>
      </p:sp>
      <p:sp>
        <p:nvSpPr>
          <p:cNvPr id="11" name="Rectangle 2">
            <a:extLst>
              <a:ext uri="{FF2B5EF4-FFF2-40B4-BE49-F238E27FC236}">
                <a16:creationId xmlns:a16="http://schemas.microsoft.com/office/drawing/2014/main" id="{5494147F-6195-49EA-9747-178923FF61BA}"/>
              </a:ext>
            </a:extLst>
          </p:cNvPr>
          <p:cNvSpPr>
            <a:spLocks noChangeArrowheads="1"/>
          </p:cNvSpPr>
          <p:nvPr/>
        </p:nvSpPr>
        <p:spPr bwMode="auto">
          <a:xfrm>
            <a:off x="1102653" y="1923883"/>
            <a:ext cx="102911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CAA65A88-D4F2-4E3A-A811-B6DA9B2FC10E}"/>
              </a:ext>
            </a:extLst>
          </p:cNvPr>
          <p:cNvGraphicFramePr>
            <a:graphicFrameLocks noChangeAspect="1"/>
          </p:cNvGraphicFramePr>
          <p:nvPr>
            <p:extLst>
              <p:ext uri="{D42A27DB-BD31-4B8C-83A1-F6EECF244321}">
                <p14:modId xmlns:p14="http://schemas.microsoft.com/office/powerpoint/2010/main" val="2134772554"/>
              </p:ext>
            </p:extLst>
          </p:nvPr>
        </p:nvGraphicFramePr>
        <p:xfrm>
          <a:off x="1103313" y="1924050"/>
          <a:ext cx="6624637" cy="4244975"/>
        </p:xfrm>
        <a:graphic>
          <a:graphicData uri="http://schemas.openxmlformats.org/presentationml/2006/ole">
            <mc:AlternateContent xmlns:mc="http://schemas.openxmlformats.org/markup-compatibility/2006">
              <mc:Choice xmlns:v="urn:schemas-microsoft-com:vml" Requires="v">
                <p:oleObj spid="_x0000_s1048" r:id="rId4" imgW="5882387" imgH="3767962" progId="Visio.Drawing.11">
                  <p:embed/>
                </p:oleObj>
              </mc:Choice>
              <mc:Fallback>
                <p:oleObj r:id="rId4" imgW="5882387" imgH="3767962"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313" y="1924050"/>
                        <a:ext cx="6624637" cy="4244975"/>
                      </a:xfrm>
                      <a:prstGeom prst="rect">
                        <a:avLst/>
                      </a:prstGeom>
                      <a:noFill/>
                    </p:spPr>
                  </p:pic>
                </p:oleObj>
              </mc:Fallback>
            </mc:AlternateContent>
          </a:graphicData>
        </a:graphic>
      </p:graphicFrame>
      <p:sp>
        <p:nvSpPr>
          <p:cNvPr id="16" name="Oval 15">
            <a:extLst>
              <a:ext uri="{FF2B5EF4-FFF2-40B4-BE49-F238E27FC236}">
                <a16:creationId xmlns:a16="http://schemas.microsoft.com/office/drawing/2014/main" id="{7E7DB3AA-3F0B-4337-ACFE-14DB3896A700}"/>
              </a:ext>
            </a:extLst>
          </p:cNvPr>
          <p:cNvSpPr/>
          <p:nvPr/>
        </p:nvSpPr>
        <p:spPr>
          <a:xfrm>
            <a:off x="641686" y="2903621"/>
            <a:ext cx="2101515" cy="1984778"/>
          </a:xfrm>
          <a:prstGeom prst="ellipse">
            <a:avLst/>
          </a:prstGeom>
          <a:solidFill>
            <a:srgbClr val="F6D1D3">
              <a:alpha val="23922"/>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344198"/>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7dce447-0566-47ff-8c07-c9b85fda5322">
      <UserInfo>
        <DisplayName>Martin, Elleen N.</DisplayName>
        <AccountId>119</AccountId>
        <AccountType/>
      </UserInfo>
      <UserInfo>
        <DisplayName>Hogrefe, Sheila</DisplayName>
        <AccountId>383</AccountId>
        <AccountType/>
      </UserInfo>
      <UserInfo>
        <DisplayName>Molina De Rodriguez, Osmara</DisplayName>
        <AccountId>682</AccountId>
        <AccountType/>
      </UserInfo>
      <UserInfo>
        <DisplayName>Sabichi, Anita L. (HOU)</DisplayName>
        <AccountId>3254</AccountId>
        <AccountType/>
      </UserInfo>
      <UserInfo>
        <DisplayName>Michalets, James  P.   ASHVAMC</DisplayName>
        <AccountId>229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4" ma:contentTypeDescription="Create a new document." ma:contentTypeScope="" ma:versionID="1befb5abd17874ef09bf29db2b3ec641">
  <xsd:schema xmlns:xsd="http://www.w3.org/2001/XMLSchema" xmlns:xs="http://www.w3.org/2001/XMLSchema" xmlns:p="http://schemas.microsoft.com/office/2006/metadata/properties" xmlns:ns2="b3b97a4c-43ac-46e7-9970-904f1e1efc09" xmlns:ns3="77dce447-0566-47ff-8c07-c9b85fda5322" targetNamespace="http://schemas.microsoft.com/office/2006/metadata/properties" ma:root="true" ma:fieldsID="d57f6633b719708e17bdbdc45c6e5af2" ns2:_="" ns3:_="">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B538B6-9242-4027-920A-12268E8530D1}">
  <ds:schemaRefs>
    <ds:schemaRef ds:uri="http://schemas.microsoft.com/sharepoint/v3/contenttype/forms"/>
  </ds:schemaRefs>
</ds:datastoreItem>
</file>

<file path=customXml/itemProps2.xml><?xml version="1.0" encoding="utf-8"?>
<ds:datastoreItem xmlns:ds="http://schemas.openxmlformats.org/officeDocument/2006/customXml" ds:itemID="{AAF5861C-02BF-425C-8D67-E1EF5B6C0DE0}">
  <ds:schemaRefs>
    <ds:schemaRef ds:uri="77dce447-0566-47ff-8c07-c9b85fda53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3b97a4c-43ac-46e7-9970-904f1e1efc09"/>
    <ds:schemaRef ds:uri="http://www.w3.org/XML/1998/namespace"/>
    <ds:schemaRef ds:uri="http://purl.org/dc/dcmitype/"/>
  </ds:schemaRefs>
</ds:datastoreItem>
</file>

<file path=customXml/itemProps3.xml><?xml version="1.0" encoding="utf-8"?>
<ds:datastoreItem xmlns:ds="http://schemas.openxmlformats.org/officeDocument/2006/customXml" ds:itemID="{DD55EBA9-AAD7-4FAD-A72D-B097846D8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26141</TotalTime>
  <Words>917</Words>
  <Application>Microsoft Office PowerPoint</Application>
  <PresentationFormat>On-screen Show (4:3)</PresentationFormat>
  <Paragraphs>162</Paragraphs>
  <Slides>30</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6" baseType="lpstr">
      <vt:lpstr>Arial</vt:lpstr>
      <vt:lpstr>Calibri</vt:lpstr>
      <vt:lpstr>Georgia</vt:lpstr>
      <vt:lpstr>PPT_VHA_Template</vt:lpstr>
      <vt:lpstr>Visio.Drawing.11</vt:lpstr>
      <vt:lpstr>Worksheet</vt:lpstr>
      <vt:lpstr>  VA Central IRB Site Liaison and  IRBNet Administrator Training Don E. Workman, Ph.D., VA IRB Network Director Christie O’Brien, VA Central IRB Manager Lindsey Martin, VA Central IRB Program Specialist Angela Foster, VAIRRS Program Manager  March 2, 2021</vt:lpstr>
      <vt:lpstr>Topics</vt:lpstr>
      <vt:lpstr>What happens to SharePoint?</vt:lpstr>
      <vt:lpstr>What is VAIRRS?</vt:lpstr>
      <vt:lpstr>Accessing IRBNet</vt:lpstr>
      <vt:lpstr>Enrolling in IRBNet</vt:lpstr>
      <vt:lpstr>Important SOP Change</vt:lpstr>
      <vt:lpstr>Polls</vt:lpstr>
      <vt:lpstr>CIRB Submission Process</vt:lpstr>
      <vt:lpstr>Step 1 – Submission</vt:lpstr>
      <vt:lpstr>Step 2 - Notification</vt:lpstr>
      <vt:lpstr>Step 2 - Notification</vt:lpstr>
      <vt:lpstr>Step 3 – Administrative Check</vt:lpstr>
      <vt:lpstr>Step 3 – Administrative Check</vt:lpstr>
      <vt:lpstr>Step 3 – Administrative Check</vt:lpstr>
      <vt:lpstr>Step 3 – Administrative Check</vt:lpstr>
      <vt:lpstr>Step 4: Sharing</vt:lpstr>
      <vt:lpstr>Step 4: Sharing</vt:lpstr>
      <vt:lpstr>Step 5: Submit to CIRB</vt:lpstr>
      <vt:lpstr>Step 5: Submit to CIRB</vt:lpstr>
      <vt:lpstr>Review Results</vt:lpstr>
      <vt:lpstr>Step 6: Local Reviews</vt:lpstr>
      <vt:lpstr>Demonstration</vt:lpstr>
      <vt:lpstr>In Summary …</vt:lpstr>
      <vt:lpstr>Additional Guidance and Support</vt:lpstr>
      <vt:lpstr>IRBNet Terms </vt:lpstr>
      <vt:lpstr>VAIRRS Go Live Schedule</vt:lpstr>
      <vt:lpstr>Thank You for Attending!</vt:lpstr>
      <vt:lpstr>Questions?</vt:lpstr>
      <vt:lpstr>Availability of Recording</vt:lpstr>
    </vt:vector>
  </TitlesOfParts>
  <Company>Woodpile Studios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Central IRB Site Liaison and IRBNet Administrator Training</dc:title>
  <dc:subject>VA Central IRB Site Liaison and IRBNet Administrator Training</dc:subject>
  <dc:creator>Rick Aleman</dc:creator>
  <cp:keywords>VA Central IRB Site Liaison and IRBNet Administrator Training</cp:keywords>
  <cp:lastModifiedBy>Rivera, Portia T</cp:lastModifiedBy>
  <cp:revision>861</cp:revision>
  <cp:lastPrinted>2021-02-23T17:29:35Z</cp:lastPrinted>
  <dcterms:created xsi:type="dcterms:W3CDTF">2010-01-22T17:58:25Z</dcterms:created>
  <dcterms:modified xsi:type="dcterms:W3CDTF">2021-03-05T13:30:52Z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